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  <p:sldMasterId id="2147483666" r:id="rId5"/>
  </p:sldMasterIdLst>
  <p:notesMasterIdLst>
    <p:notesMasterId r:id="rId26"/>
  </p:notesMasterIdLst>
  <p:sldIdLst>
    <p:sldId id="256" r:id="rId6"/>
    <p:sldId id="259" r:id="rId7"/>
    <p:sldId id="260" r:id="rId8"/>
    <p:sldId id="261" r:id="rId9"/>
    <p:sldId id="263" r:id="rId10"/>
    <p:sldId id="262" r:id="rId11"/>
    <p:sldId id="264" r:id="rId12"/>
    <p:sldId id="265" r:id="rId13"/>
    <p:sldId id="269" r:id="rId14"/>
    <p:sldId id="267" r:id="rId15"/>
    <p:sldId id="266" r:id="rId16"/>
    <p:sldId id="268" r:id="rId17"/>
    <p:sldId id="270" r:id="rId18"/>
    <p:sldId id="277" r:id="rId19"/>
    <p:sldId id="278" r:id="rId20"/>
    <p:sldId id="280" r:id="rId21"/>
    <p:sldId id="281" r:id="rId22"/>
    <p:sldId id="283" r:id="rId23"/>
    <p:sldId id="284" r:id="rId24"/>
    <p:sldId id="279" r:id="rId25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EADF32-06CE-4F01-890D-488B885599E3}" v="51" dt="2024-07-16T10:58:06.1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504" y="10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oeze, Karel (UT-BMS)" userId="f7e72889-5459-48df-bfa5-5c7276a18aae" providerId="ADAL" clId="{1CEADF32-06CE-4F01-890D-488B885599E3}"/>
    <pc:docChg chg="undo redo custSel addSld delSld modSld sldOrd">
      <pc:chgData name="Kroeze, Karel (UT-BMS)" userId="f7e72889-5459-48df-bfa5-5c7276a18aae" providerId="ADAL" clId="{1CEADF32-06CE-4F01-890D-488B885599E3}" dt="2024-07-16T11:09:20.771" v="2516" actId="20577"/>
      <pc:docMkLst>
        <pc:docMk/>
      </pc:docMkLst>
      <pc:sldChg chg="del">
        <pc:chgData name="Kroeze, Karel (UT-BMS)" userId="f7e72889-5459-48df-bfa5-5c7276a18aae" providerId="ADAL" clId="{1CEADF32-06CE-4F01-890D-488B885599E3}" dt="2024-07-16T09:11:51.595" v="0" actId="47"/>
        <pc:sldMkLst>
          <pc:docMk/>
          <pc:sldMk cId="3230002640" sldId="258"/>
        </pc:sldMkLst>
      </pc:sldChg>
      <pc:sldChg chg="addSp delSp modSp mod">
        <pc:chgData name="Kroeze, Karel (UT-BMS)" userId="f7e72889-5459-48df-bfa5-5c7276a18aae" providerId="ADAL" clId="{1CEADF32-06CE-4F01-890D-488B885599E3}" dt="2024-07-16T09:16:12.340" v="115" actId="20577"/>
        <pc:sldMkLst>
          <pc:docMk/>
          <pc:sldMk cId="3738341136" sldId="260"/>
        </pc:sldMkLst>
        <pc:spChg chg="add mod">
          <ac:chgData name="Kroeze, Karel (UT-BMS)" userId="f7e72889-5459-48df-bfa5-5c7276a18aae" providerId="ADAL" clId="{1CEADF32-06CE-4F01-890D-488B885599E3}" dt="2024-07-16T09:12:47.097" v="3" actId="14100"/>
          <ac:spMkLst>
            <pc:docMk/>
            <pc:sldMk cId="3738341136" sldId="260"/>
            <ac:spMk id="2" creationId="{19E5F3D9-82BB-D46F-E2A3-B585587B333E}"/>
          </ac:spMkLst>
        </pc:spChg>
        <pc:spChg chg="mod">
          <ac:chgData name="Kroeze, Karel (UT-BMS)" userId="f7e72889-5459-48df-bfa5-5c7276a18aae" providerId="ADAL" clId="{1CEADF32-06CE-4F01-890D-488B885599E3}" dt="2024-07-16T09:16:12.340" v="115" actId="20577"/>
          <ac:spMkLst>
            <pc:docMk/>
            <pc:sldMk cId="3738341136" sldId="260"/>
            <ac:spMk id="7" creationId="{22176F0C-35AA-47F3-B84A-7B833AF80BCF}"/>
          </ac:spMkLst>
        </pc:spChg>
        <pc:picChg chg="add del mod">
          <ac:chgData name="Kroeze, Karel (UT-BMS)" userId="f7e72889-5459-48df-bfa5-5c7276a18aae" providerId="ADAL" clId="{1CEADF32-06CE-4F01-890D-488B885599E3}" dt="2024-07-16T09:14:36.690" v="6" actId="478"/>
          <ac:picMkLst>
            <pc:docMk/>
            <pc:sldMk cId="3738341136" sldId="260"/>
            <ac:picMk id="4" creationId="{BAE4AFC8-4041-1839-85E2-85A7DD678375}"/>
          </ac:picMkLst>
        </pc:picChg>
        <pc:picChg chg="mod">
          <ac:chgData name="Kroeze, Karel (UT-BMS)" userId="f7e72889-5459-48df-bfa5-5c7276a18aae" providerId="ADAL" clId="{1CEADF32-06CE-4F01-890D-488B885599E3}" dt="2024-07-16T09:15:29.746" v="49" actId="1076"/>
          <ac:picMkLst>
            <pc:docMk/>
            <pc:sldMk cId="3738341136" sldId="260"/>
            <ac:picMk id="5" creationId="{8DE11605-BB2E-43CA-BB54-E4B6480F7CCA}"/>
          </ac:picMkLst>
        </pc:picChg>
        <pc:picChg chg="add mod">
          <ac:chgData name="Kroeze, Karel (UT-BMS)" userId="f7e72889-5459-48df-bfa5-5c7276a18aae" providerId="ADAL" clId="{1CEADF32-06CE-4F01-890D-488B885599E3}" dt="2024-07-16T09:15:09.070" v="17" actId="1076"/>
          <ac:picMkLst>
            <pc:docMk/>
            <pc:sldMk cId="3738341136" sldId="260"/>
            <ac:picMk id="9" creationId="{12BE3E36-2436-695D-5C0C-FB916D9F43BE}"/>
          </ac:picMkLst>
        </pc:picChg>
      </pc:sldChg>
      <pc:sldChg chg="modSp mod">
        <pc:chgData name="Kroeze, Karel (UT-BMS)" userId="f7e72889-5459-48df-bfa5-5c7276a18aae" providerId="ADAL" clId="{1CEADF32-06CE-4F01-890D-488B885599E3}" dt="2024-07-16T09:17:15.040" v="123" actId="14100"/>
        <pc:sldMkLst>
          <pc:docMk/>
          <pc:sldMk cId="987002042" sldId="265"/>
        </pc:sldMkLst>
        <pc:spChg chg="mod">
          <ac:chgData name="Kroeze, Karel (UT-BMS)" userId="f7e72889-5459-48df-bfa5-5c7276a18aae" providerId="ADAL" clId="{1CEADF32-06CE-4F01-890D-488B885599E3}" dt="2024-07-16T09:17:03.579" v="120" actId="1076"/>
          <ac:spMkLst>
            <pc:docMk/>
            <pc:sldMk cId="987002042" sldId="265"/>
            <ac:spMk id="7" creationId="{22176F0C-35AA-47F3-B84A-7B833AF80BCF}"/>
          </ac:spMkLst>
        </pc:spChg>
        <pc:picChg chg="mod ord">
          <ac:chgData name="Kroeze, Karel (UT-BMS)" userId="f7e72889-5459-48df-bfa5-5c7276a18aae" providerId="ADAL" clId="{1CEADF32-06CE-4F01-890D-488B885599E3}" dt="2024-07-16T09:17:11.891" v="122" actId="14100"/>
          <ac:picMkLst>
            <pc:docMk/>
            <pc:sldMk cId="987002042" sldId="265"/>
            <ac:picMk id="16" creationId="{37704239-B747-4051-9208-3FD44C4EF3EB}"/>
          </ac:picMkLst>
        </pc:picChg>
        <pc:picChg chg="mod ord">
          <ac:chgData name="Kroeze, Karel (UT-BMS)" userId="f7e72889-5459-48df-bfa5-5c7276a18aae" providerId="ADAL" clId="{1CEADF32-06CE-4F01-890D-488B885599E3}" dt="2024-07-16T09:17:15.040" v="123" actId="14100"/>
          <ac:picMkLst>
            <pc:docMk/>
            <pc:sldMk cId="987002042" sldId="265"/>
            <ac:picMk id="18" creationId="{83531854-2D58-4728-B304-61E078B8982C}"/>
          </ac:picMkLst>
        </pc:picChg>
      </pc:sldChg>
      <pc:sldChg chg="modSp mod">
        <pc:chgData name="Kroeze, Karel (UT-BMS)" userId="f7e72889-5459-48df-bfa5-5c7276a18aae" providerId="ADAL" clId="{1CEADF32-06CE-4F01-890D-488B885599E3}" dt="2024-07-16T09:18:56.790" v="136" actId="20577"/>
        <pc:sldMkLst>
          <pc:docMk/>
          <pc:sldMk cId="2838948995" sldId="268"/>
        </pc:sldMkLst>
        <pc:spChg chg="mod">
          <ac:chgData name="Kroeze, Karel (UT-BMS)" userId="f7e72889-5459-48df-bfa5-5c7276a18aae" providerId="ADAL" clId="{1CEADF32-06CE-4F01-890D-488B885599E3}" dt="2024-07-16T09:18:56.790" v="136" actId="20577"/>
          <ac:spMkLst>
            <pc:docMk/>
            <pc:sldMk cId="2838948995" sldId="268"/>
            <ac:spMk id="3" creationId="{F3F12917-4FBD-4243-AA0B-CF762DA7473B}"/>
          </ac:spMkLst>
        </pc:spChg>
        <pc:spChg chg="mod">
          <ac:chgData name="Kroeze, Karel (UT-BMS)" userId="f7e72889-5459-48df-bfa5-5c7276a18aae" providerId="ADAL" clId="{1CEADF32-06CE-4F01-890D-488B885599E3}" dt="2024-07-16T09:18:16.348" v="124" actId="113"/>
          <ac:spMkLst>
            <pc:docMk/>
            <pc:sldMk cId="2838948995" sldId="268"/>
            <ac:spMk id="4" creationId="{89D77102-DE62-41D7-9522-ADA7212654B2}"/>
          </ac:spMkLst>
        </pc:spChg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3759033880" sldId="271"/>
        </pc:sldMkLst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3669450383" sldId="272"/>
        </pc:sldMkLst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3386816247" sldId="273"/>
        </pc:sldMkLst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1013366267" sldId="274"/>
        </pc:sldMkLst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2595227668" sldId="275"/>
        </pc:sldMkLst>
      </pc:sldChg>
      <pc:sldChg chg="modSp mod ord">
        <pc:chgData name="Kroeze, Karel (UT-BMS)" userId="f7e72889-5459-48df-bfa5-5c7276a18aae" providerId="ADAL" clId="{1CEADF32-06CE-4F01-890D-488B885599E3}" dt="2024-07-16T11:09:20.771" v="2516" actId="20577"/>
        <pc:sldMkLst>
          <pc:docMk/>
          <pc:sldMk cId="2943126073" sldId="279"/>
        </pc:sldMkLst>
        <pc:spChg chg="mod">
          <ac:chgData name="Kroeze, Karel (UT-BMS)" userId="f7e72889-5459-48df-bfa5-5c7276a18aae" providerId="ADAL" clId="{1CEADF32-06CE-4F01-890D-488B885599E3}" dt="2024-07-16T11:09:20.771" v="2516" actId="20577"/>
          <ac:spMkLst>
            <pc:docMk/>
            <pc:sldMk cId="2943126073" sldId="279"/>
            <ac:spMk id="3" creationId="{53955285-5F23-4DBC-8F2C-B5AF06D4975D}"/>
          </ac:spMkLst>
        </pc:spChg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1512142858" sldId="281"/>
        </pc:sldMkLst>
      </pc:sldChg>
      <pc:sldChg chg="addSp delSp modSp new mod">
        <pc:chgData name="Kroeze, Karel (UT-BMS)" userId="f7e72889-5459-48df-bfa5-5c7276a18aae" providerId="ADAL" clId="{1CEADF32-06CE-4F01-890D-488B885599E3}" dt="2024-07-16T11:03:50.400" v="2373" actId="20577"/>
        <pc:sldMkLst>
          <pc:docMk/>
          <pc:sldMk cId="4002040953" sldId="281"/>
        </pc:sldMkLst>
        <pc:spChg chg="mod">
          <ac:chgData name="Kroeze, Karel (UT-BMS)" userId="f7e72889-5459-48df-bfa5-5c7276a18aae" providerId="ADAL" clId="{1CEADF32-06CE-4F01-890D-488B885599E3}" dt="2024-07-16T09:42:17.190" v="956" actId="20577"/>
          <ac:spMkLst>
            <pc:docMk/>
            <pc:sldMk cId="4002040953" sldId="281"/>
            <ac:spMk id="2" creationId="{984CA7F5-20BD-8EAD-399D-232D4B685DFF}"/>
          </ac:spMkLst>
        </pc:spChg>
        <pc:spChg chg="mod">
          <ac:chgData name="Kroeze, Karel (UT-BMS)" userId="f7e72889-5459-48df-bfa5-5c7276a18aae" providerId="ADAL" clId="{1CEADF32-06CE-4F01-890D-488B885599E3}" dt="2024-07-16T10:34:49.849" v="2018" actId="20577"/>
          <ac:spMkLst>
            <pc:docMk/>
            <pc:sldMk cId="4002040953" sldId="281"/>
            <ac:spMk id="3" creationId="{F840EF56-37DF-4373-835D-2C7952EBA1AE}"/>
          </ac:spMkLst>
        </pc:spChg>
        <pc:spChg chg="mod">
          <ac:chgData name="Kroeze, Karel (UT-BMS)" userId="f7e72889-5459-48df-bfa5-5c7276a18aae" providerId="ADAL" clId="{1CEADF32-06CE-4F01-890D-488B885599E3}" dt="2024-07-16T11:03:50.400" v="2373" actId="20577"/>
          <ac:spMkLst>
            <pc:docMk/>
            <pc:sldMk cId="4002040953" sldId="281"/>
            <ac:spMk id="5" creationId="{9585D9E1-9368-764E-89DD-E0D26E689F2B}"/>
          </ac:spMkLst>
        </pc:spChg>
        <pc:spChg chg="mod">
          <ac:chgData name="Kroeze, Karel (UT-BMS)" userId="f7e72889-5459-48df-bfa5-5c7276a18aae" providerId="ADAL" clId="{1CEADF32-06CE-4F01-890D-488B885599E3}" dt="2024-07-16T10:57:44.065" v="2221" actId="478"/>
          <ac:spMkLst>
            <pc:docMk/>
            <pc:sldMk cId="4002040953" sldId="281"/>
            <ac:spMk id="7" creationId="{A3B49AB8-D9DE-FC5E-A4F1-EB276F9D32E1}"/>
          </ac:spMkLst>
        </pc:spChg>
        <pc:grpChg chg="add mod">
          <ac:chgData name="Kroeze, Karel (UT-BMS)" userId="f7e72889-5459-48df-bfa5-5c7276a18aae" providerId="ADAL" clId="{1CEADF32-06CE-4F01-890D-488B885599E3}" dt="2024-07-16T10:57:44.065" v="2221" actId="478"/>
          <ac:grpSpMkLst>
            <pc:docMk/>
            <pc:sldMk cId="4002040953" sldId="281"/>
            <ac:grpSpMk id="6" creationId="{B1E5C86F-22C9-2CF4-65AB-1DCB4D67A93F}"/>
          </ac:grpSpMkLst>
        </pc:grpChg>
        <pc:picChg chg="mod">
          <ac:chgData name="Kroeze, Karel (UT-BMS)" userId="f7e72889-5459-48df-bfa5-5c7276a18aae" providerId="ADAL" clId="{1CEADF32-06CE-4F01-890D-488B885599E3}" dt="2024-07-16T10:57:44.065" v="2221" actId="478"/>
          <ac:picMkLst>
            <pc:docMk/>
            <pc:sldMk cId="4002040953" sldId="281"/>
            <ac:picMk id="8" creationId="{029ACD84-D5E6-CD68-DA24-208952292020}"/>
          </ac:picMkLst>
        </pc:picChg>
        <pc:picChg chg="del mod">
          <ac:chgData name="Kroeze, Karel (UT-BMS)" userId="f7e72889-5459-48df-bfa5-5c7276a18aae" providerId="ADAL" clId="{1CEADF32-06CE-4F01-890D-488B885599E3}" dt="2024-07-16T10:57:44.065" v="2221" actId="478"/>
          <ac:picMkLst>
            <pc:docMk/>
            <pc:sldMk cId="4002040953" sldId="281"/>
            <ac:picMk id="9" creationId="{A94F310B-0DD4-AF89-D5DB-0071ABF9F983}"/>
          </ac:picMkLst>
        </pc:picChg>
        <pc:picChg chg="add del mod">
          <ac:chgData name="Kroeze, Karel (UT-BMS)" userId="f7e72889-5459-48df-bfa5-5c7276a18aae" providerId="ADAL" clId="{1CEADF32-06CE-4F01-890D-488B885599E3}" dt="2024-07-16T09:44:43.903" v="1117" actId="478"/>
          <ac:picMkLst>
            <pc:docMk/>
            <pc:sldMk cId="4002040953" sldId="281"/>
            <ac:picMk id="3074" creationId="{F2EE9709-033B-C9B4-55CD-41C211816375}"/>
          </ac:picMkLst>
        </pc:picChg>
        <pc:picChg chg="add del mod">
          <ac:chgData name="Kroeze, Karel (UT-BMS)" userId="f7e72889-5459-48df-bfa5-5c7276a18aae" providerId="ADAL" clId="{1CEADF32-06CE-4F01-890D-488B885599E3}" dt="2024-07-16T09:44:43.903" v="1117" actId="478"/>
          <ac:picMkLst>
            <pc:docMk/>
            <pc:sldMk cId="4002040953" sldId="281"/>
            <ac:picMk id="3076" creationId="{56CAC8B3-4238-A0E0-55C4-169F0FE4D677}"/>
          </ac:picMkLst>
        </pc:picChg>
        <pc:picChg chg="add mod">
          <ac:chgData name="Kroeze, Karel (UT-BMS)" userId="f7e72889-5459-48df-bfa5-5c7276a18aae" providerId="ADAL" clId="{1CEADF32-06CE-4F01-890D-488B885599E3}" dt="2024-07-16T10:58:06.143" v="2226" actId="14100"/>
          <ac:picMkLst>
            <pc:docMk/>
            <pc:sldMk cId="4002040953" sldId="281"/>
            <ac:picMk id="3078" creationId="{46020458-5A91-ED32-E679-6240511E0D67}"/>
          </ac:picMkLst>
        </pc:picChg>
      </pc:sldChg>
      <pc:sldChg chg="del">
        <pc:chgData name="Kroeze, Karel (UT-BMS)" userId="f7e72889-5459-48df-bfa5-5c7276a18aae" providerId="ADAL" clId="{1CEADF32-06CE-4F01-890D-488B885599E3}" dt="2024-07-16T09:19:28.599" v="137" actId="47"/>
        <pc:sldMkLst>
          <pc:docMk/>
          <pc:sldMk cId="1712817046" sldId="282"/>
        </pc:sldMkLst>
      </pc:sldChg>
      <pc:sldChg chg="new del">
        <pc:chgData name="Kroeze, Karel (UT-BMS)" userId="f7e72889-5459-48df-bfa5-5c7276a18aae" providerId="ADAL" clId="{1CEADF32-06CE-4F01-890D-488B885599E3}" dt="2024-07-16T09:41:10.822" v="840" actId="47"/>
        <pc:sldMkLst>
          <pc:docMk/>
          <pc:sldMk cId="2194636206" sldId="282"/>
        </pc:sldMkLst>
      </pc:sldChg>
      <pc:sldChg chg="addSp delSp modSp add mod">
        <pc:chgData name="Kroeze, Karel (UT-BMS)" userId="f7e72889-5459-48df-bfa5-5c7276a18aae" providerId="ADAL" clId="{1CEADF32-06CE-4F01-890D-488B885599E3}" dt="2024-07-16T11:05:44.320" v="2501" actId="404"/>
        <pc:sldMkLst>
          <pc:docMk/>
          <pc:sldMk cId="1962844781" sldId="283"/>
        </pc:sldMkLst>
        <pc:spChg chg="mod">
          <ac:chgData name="Kroeze, Karel (UT-BMS)" userId="f7e72889-5459-48df-bfa5-5c7276a18aae" providerId="ADAL" clId="{1CEADF32-06CE-4F01-890D-488B885599E3}" dt="2024-07-16T09:42:55.709" v="1000" actId="6549"/>
          <ac:spMkLst>
            <pc:docMk/>
            <pc:sldMk cId="1962844781" sldId="283"/>
            <ac:spMk id="2" creationId="{984CA7F5-20BD-8EAD-399D-232D4B685DFF}"/>
          </ac:spMkLst>
        </pc:spChg>
        <pc:spChg chg="mod">
          <ac:chgData name="Kroeze, Karel (UT-BMS)" userId="f7e72889-5459-48df-bfa5-5c7276a18aae" providerId="ADAL" clId="{1CEADF32-06CE-4F01-890D-488B885599E3}" dt="2024-07-16T09:53:55.707" v="1640" actId="20577"/>
          <ac:spMkLst>
            <pc:docMk/>
            <pc:sldMk cId="1962844781" sldId="283"/>
            <ac:spMk id="3" creationId="{F840EF56-37DF-4373-835D-2C7952EBA1AE}"/>
          </ac:spMkLst>
        </pc:spChg>
        <pc:spChg chg="mod">
          <ac:chgData name="Kroeze, Karel (UT-BMS)" userId="f7e72889-5459-48df-bfa5-5c7276a18aae" providerId="ADAL" clId="{1CEADF32-06CE-4F01-890D-488B885599E3}" dt="2024-07-16T11:05:44.320" v="2501" actId="404"/>
          <ac:spMkLst>
            <pc:docMk/>
            <pc:sldMk cId="1962844781" sldId="283"/>
            <ac:spMk id="5" creationId="{9585D9E1-9368-764E-89DD-E0D26E689F2B}"/>
          </ac:spMkLst>
        </pc:spChg>
        <pc:spChg chg="add mod ord">
          <ac:chgData name="Kroeze, Karel (UT-BMS)" userId="f7e72889-5459-48df-bfa5-5c7276a18aae" providerId="ADAL" clId="{1CEADF32-06CE-4F01-890D-488B885599E3}" dt="2024-07-16T09:46:32.966" v="1123" actId="478"/>
          <ac:spMkLst>
            <pc:docMk/>
            <pc:sldMk cId="1962844781" sldId="283"/>
            <ac:spMk id="6" creationId="{A476747C-B43A-8770-8DB1-7036CFBB52A4}"/>
          </ac:spMkLst>
        </pc:spChg>
        <pc:grpChg chg="add del mod">
          <ac:chgData name="Kroeze, Karel (UT-BMS)" userId="f7e72889-5459-48df-bfa5-5c7276a18aae" providerId="ADAL" clId="{1CEADF32-06CE-4F01-890D-488B885599E3}" dt="2024-07-16T09:46:32.966" v="1123" actId="478"/>
          <ac:grpSpMkLst>
            <pc:docMk/>
            <pc:sldMk cId="1962844781" sldId="283"/>
            <ac:grpSpMk id="7" creationId="{8D73E7AF-318F-9322-BB5A-FCD42FB2DDA4}"/>
          </ac:grpSpMkLst>
        </pc:grpChg>
        <pc:picChg chg="add del mod modCrop">
          <ac:chgData name="Kroeze, Karel (UT-BMS)" userId="f7e72889-5459-48df-bfa5-5c7276a18aae" providerId="ADAL" clId="{1CEADF32-06CE-4F01-890D-488B885599E3}" dt="2024-07-16T09:47:21.554" v="1133" actId="732"/>
          <ac:picMkLst>
            <pc:docMk/>
            <pc:sldMk cId="1962844781" sldId="283"/>
            <ac:picMk id="8" creationId="{5303750E-84B1-03BE-F52B-F1FC07858963}"/>
          </ac:picMkLst>
        </pc:picChg>
        <pc:picChg chg="del mod">
          <ac:chgData name="Kroeze, Karel (UT-BMS)" userId="f7e72889-5459-48df-bfa5-5c7276a18aae" providerId="ADAL" clId="{1CEADF32-06CE-4F01-890D-488B885599E3}" dt="2024-07-16T09:46:32.966" v="1123" actId="478"/>
          <ac:picMkLst>
            <pc:docMk/>
            <pc:sldMk cId="1962844781" sldId="283"/>
            <ac:picMk id="3074" creationId="{F2EE9709-033B-C9B4-55CD-41C211816375}"/>
          </ac:picMkLst>
        </pc:picChg>
        <pc:picChg chg="del mod">
          <ac:chgData name="Kroeze, Karel (UT-BMS)" userId="f7e72889-5459-48df-bfa5-5c7276a18aae" providerId="ADAL" clId="{1CEADF32-06CE-4F01-890D-488B885599E3}" dt="2024-07-16T09:46:32.178" v="1122" actId="478"/>
          <ac:picMkLst>
            <pc:docMk/>
            <pc:sldMk cId="1962844781" sldId="283"/>
            <ac:picMk id="3076" creationId="{56CAC8B3-4238-A0E0-55C4-169F0FE4D677}"/>
          </ac:picMkLst>
        </pc:picChg>
      </pc:sldChg>
      <pc:sldChg chg="addSp delSp modSp add mod">
        <pc:chgData name="Kroeze, Karel (UT-BMS)" userId="f7e72889-5459-48df-bfa5-5c7276a18aae" providerId="ADAL" clId="{1CEADF32-06CE-4F01-890D-488B885599E3}" dt="2024-07-16T10:36:57.296" v="2204" actId="20577"/>
        <pc:sldMkLst>
          <pc:docMk/>
          <pc:sldMk cId="3504684675" sldId="284"/>
        </pc:sldMkLst>
        <pc:spChg chg="mod">
          <ac:chgData name="Kroeze, Karel (UT-BMS)" userId="f7e72889-5459-48df-bfa5-5c7276a18aae" providerId="ADAL" clId="{1CEADF32-06CE-4F01-890D-488B885599E3}" dt="2024-07-16T10:04:32.332" v="2009" actId="20577"/>
          <ac:spMkLst>
            <pc:docMk/>
            <pc:sldMk cId="3504684675" sldId="284"/>
            <ac:spMk id="2" creationId="{984CA7F5-20BD-8EAD-399D-232D4B685DFF}"/>
          </ac:spMkLst>
        </pc:spChg>
        <pc:spChg chg="mod">
          <ac:chgData name="Kroeze, Karel (UT-BMS)" userId="f7e72889-5459-48df-bfa5-5c7276a18aae" providerId="ADAL" clId="{1CEADF32-06CE-4F01-890D-488B885599E3}" dt="2024-07-16T10:36:57.296" v="2204" actId="20577"/>
          <ac:spMkLst>
            <pc:docMk/>
            <pc:sldMk cId="3504684675" sldId="284"/>
            <ac:spMk id="3" creationId="{F840EF56-37DF-4373-835D-2C7952EBA1AE}"/>
          </ac:spMkLst>
        </pc:spChg>
        <pc:spChg chg="mod">
          <ac:chgData name="Kroeze, Karel (UT-BMS)" userId="f7e72889-5459-48df-bfa5-5c7276a18aae" providerId="ADAL" clId="{1CEADF32-06CE-4F01-890D-488B885599E3}" dt="2024-07-16T09:57:33.120" v="1749" actId="478"/>
          <ac:spMkLst>
            <pc:docMk/>
            <pc:sldMk cId="3504684675" sldId="284"/>
            <ac:spMk id="7" creationId="{A3B49AB8-D9DE-FC5E-A4F1-EB276F9D32E1}"/>
          </ac:spMkLst>
        </pc:spChg>
        <pc:spChg chg="add mod">
          <ac:chgData name="Kroeze, Karel (UT-BMS)" userId="f7e72889-5459-48df-bfa5-5c7276a18aae" providerId="ADAL" clId="{1CEADF32-06CE-4F01-890D-488B885599E3}" dt="2024-07-16T10:02:56.982" v="1943" actId="113"/>
          <ac:spMkLst>
            <pc:docMk/>
            <pc:sldMk cId="3504684675" sldId="284"/>
            <ac:spMk id="10" creationId="{61FCE735-6488-A058-A530-1EC144C1D109}"/>
          </ac:spMkLst>
        </pc:spChg>
        <pc:spChg chg="add mod">
          <ac:chgData name="Kroeze, Karel (UT-BMS)" userId="f7e72889-5459-48df-bfa5-5c7276a18aae" providerId="ADAL" clId="{1CEADF32-06CE-4F01-890D-488B885599E3}" dt="2024-07-16T10:02:32.794" v="1942" actId="5793"/>
          <ac:spMkLst>
            <pc:docMk/>
            <pc:sldMk cId="3504684675" sldId="284"/>
            <ac:spMk id="11" creationId="{C7E261B3-E7D0-A99D-1703-5A8A89C3B90C}"/>
          </ac:spMkLst>
        </pc:spChg>
        <pc:grpChg chg="del mod">
          <ac:chgData name="Kroeze, Karel (UT-BMS)" userId="f7e72889-5459-48df-bfa5-5c7276a18aae" providerId="ADAL" clId="{1CEADF32-06CE-4F01-890D-488B885599E3}" dt="2024-07-16T09:57:33.120" v="1749" actId="478"/>
          <ac:grpSpMkLst>
            <pc:docMk/>
            <pc:sldMk cId="3504684675" sldId="284"/>
            <ac:grpSpMk id="6" creationId="{B1E5C86F-22C9-2CF4-65AB-1DCB4D67A93F}"/>
          </ac:grpSpMkLst>
        </pc:grpChg>
        <pc:picChg chg="del mod">
          <ac:chgData name="Kroeze, Karel (UT-BMS)" userId="f7e72889-5459-48df-bfa5-5c7276a18aae" providerId="ADAL" clId="{1CEADF32-06CE-4F01-890D-488B885599E3}" dt="2024-07-16T09:57:33.120" v="1749" actId="478"/>
          <ac:picMkLst>
            <pc:docMk/>
            <pc:sldMk cId="3504684675" sldId="284"/>
            <ac:picMk id="8" creationId="{029ACD84-D5E6-CD68-DA24-208952292020}"/>
          </ac:picMkLst>
        </pc:picChg>
        <pc:picChg chg="del">
          <ac:chgData name="Kroeze, Karel (UT-BMS)" userId="f7e72889-5459-48df-bfa5-5c7276a18aae" providerId="ADAL" clId="{1CEADF32-06CE-4F01-890D-488B885599E3}" dt="2024-07-16T09:57:32.006" v="1748" actId="478"/>
          <ac:picMkLst>
            <pc:docMk/>
            <pc:sldMk cId="3504684675" sldId="284"/>
            <ac:picMk id="9" creationId="{A94F310B-0DD4-AF89-D5DB-0071ABF9F983}"/>
          </ac:picMkLst>
        </pc:picChg>
      </pc:sldChg>
      <pc:sldChg chg="add del">
        <pc:chgData name="Kroeze, Karel (UT-BMS)" userId="f7e72889-5459-48df-bfa5-5c7276a18aae" providerId="ADAL" clId="{1CEADF32-06CE-4F01-890D-488B885599E3}" dt="2024-07-16T10:32:52.678" v="2016" actId="47"/>
        <pc:sldMkLst>
          <pc:docMk/>
          <pc:sldMk cId="566376287" sldId="285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02T09:58:39.68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2976 784 24575,'-16'-1'0,"0"0"0,0-1 0,0 0 0,0-2 0,1 0 0,-1 0 0,1-2 0,0 1 0,0-2 0,-17-10 0,-2 2 0,0 1 0,0 2 0,-2 2 0,1 1 0,-51-6 0,-187-5 0,87 10 0,-107-22 0,-248-13 0,-192 31 0,715 14 0,1 1 0,-1 1 0,1 0 0,0 1 0,-1 1 0,1 1 0,1 0 0,-33 16 0,24-8 0,1 1 0,0 1 0,1 1 0,-38 35 0,53-42 0,0 0 0,0 0 0,2 1 0,-1 0 0,1 0 0,0 0 0,1 1 0,0 0 0,1 0 0,0 1 0,-2 12 0,-3 21 0,-5 70 0,11-83 0,0-14 0,2 0 0,0-1 0,1 1 0,1 0 0,6 34 0,-5-45 0,0-1 0,0 1 0,1-1 0,0 0 0,0 1 0,0-2 0,1 1 0,0 0 0,0-1 0,0 1 0,1-1 0,0-1 0,0 1 0,0 0 0,1-1 0,-1 0 0,1-1 0,11 6 0,44 17 0,0-4 0,2-2 0,66 12 0,-29-7 0,464 94 0,247-8 0,-172-62 0,-1-35 0,-544-12 0,-15 1 0,1-4 0,149-19 0,-216 16 0,0 0 0,-1-1 0,0 0 0,0-1 0,0-1 0,-1 0 0,0 0 0,0-1 0,-1 0 0,0-1 0,16-17 0,-5 7 0,-16 12 0,1 1 0,-1-1 0,0 0 0,-1 0 0,0-1 0,0 1 0,0-1 0,-1 0 0,0 0 0,0 0 0,-1 0 0,0 0 0,-1-1 0,0 1 0,0 0 0,-1-1 0,0 1 0,0-1 0,-1 1 0,-2-14 0,-1 3 0,0 1 0,-1-1 0,-1 1 0,-1 0 0,0 0 0,-2 0 0,0 1 0,-11-16 0,-3 4 0,-1 0 0,-1 2 0,-1 1 0,-1 1 0,-1 2 0,-2 0 0,0 2 0,-39-20 0,-33-12 0,-140-51 0,15 21 0,-260-57 0,-248-19 0,357 82 0,-933-231-1365,1224 284-5461</inkml:trace>
</inkml:ink>
</file>

<file path=ppt/media/image1.png>
</file>

<file path=ppt/media/image10.png>
</file>

<file path=ppt/media/image11.jpeg>
</file>

<file path=ppt/media/image12.jp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3.sv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92C1EE-9FB9-4797-86C2-7306F5547C9A}" type="datetimeFigureOut">
              <a:rPr lang="en-NL" smtClean="0"/>
              <a:t>07/16/2024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92FBA-C01C-4DAA-B6A9-47A1B3A2B61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98995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10A57-D1B0-4E61-BBFB-6C89BE74F3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02803"/>
            <a:ext cx="9144000" cy="1107160"/>
          </a:xfrm>
          <a:prstGeom prst="rect">
            <a:avLst/>
          </a:prstGeo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endParaRPr lang="en-NL" dirty="0"/>
          </a:p>
        </p:txBody>
      </p:sp>
      <p:sp>
        <p:nvSpPr>
          <p:cNvPr id="7" name="Title 1" descr="subtitle&#10;">
            <a:extLst>
              <a:ext uri="{FF2B5EF4-FFF2-40B4-BE49-F238E27FC236}">
                <a16:creationId xmlns:a16="http://schemas.microsoft.com/office/drawing/2014/main" id="{FBC8E82D-475B-427B-B202-0412D217F694}"/>
              </a:ext>
            </a:extLst>
          </p:cNvPr>
          <p:cNvSpPr txBox="1">
            <a:spLocks/>
          </p:cNvSpPr>
          <p:nvPr userDrawn="1"/>
        </p:nvSpPr>
        <p:spPr>
          <a:xfrm>
            <a:off x="1524000" y="3509963"/>
            <a:ext cx="9144000" cy="1107160"/>
          </a:xfrm>
          <a:prstGeom prst="rect">
            <a:avLst/>
          </a:prstGeom>
        </p:spPr>
        <p:txBody>
          <a:bodyPr anchor="t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NL" sz="36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B9EEB8-4DAF-4C64-B099-73254E25F6E4}"/>
              </a:ext>
            </a:extLst>
          </p:cNvPr>
          <p:cNvSpPr/>
          <p:nvPr userDrawn="1"/>
        </p:nvSpPr>
        <p:spPr>
          <a:xfrm>
            <a:off x="8476555" y="6127147"/>
            <a:ext cx="767562" cy="640748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10821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lement and conten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F9AF912-338F-49C7-BAAF-8C8597565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583" y="365125"/>
            <a:ext cx="10515600" cy="1325563"/>
          </a:xfrm>
          <a:prstGeom prst="rect">
            <a:avLst/>
          </a:prstGeom>
          <a:solidFill>
            <a:schemeClr val="tx1">
              <a:lumMod val="85000"/>
              <a:lumOff val="15000"/>
              <a:alpha val="68000"/>
            </a:schemeClr>
          </a:solidFill>
        </p:spPr>
        <p:txBody>
          <a:bodyPr anchor="ctr"/>
          <a:lstStyle>
            <a:lvl1pPr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78F1ED-8D1D-4AFE-BECC-3F85D74008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105156"/>
          </a:xfrm>
          <a:prstGeom prst="rect">
            <a:avLst/>
          </a:prstGeom>
          <a:solidFill>
            <a:schemeClr val="tx1">
              <a:lumMod val="85000"/>
              <a:lumOff val="15000"/>
              <a:alpha val="68000"/>
            </a:schemeClr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84374-B656-4310-9DF7-FF538A4E4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2404B-2E6B-446F-B8E2-BF9684090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51439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UT Table of Content 4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10069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7161825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4253729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723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3819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3215187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 Table of Content 2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8655607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284721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5920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67601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00D3D3-E873-478C-BD4B-DD2FCD85D3E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E803F-D306-46A5-B4AB-A30BD1CE851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603466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 Table of Content 3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10069919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572811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19771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D834A5-5373-4946-9F27-B19CEBD58B6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2EAE92-2D10-4488-B510-96AD03F1E11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291597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 Table of Content 4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10069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7161825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4253729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723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3819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293323-A4A8-4CC7-9548-A83824EEE41D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483419-2989-4995-8722-85DDFEDD1C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956458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 Table of Content 5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7847496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5580971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3314446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047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6" name="Oval 15">
            <a:hlinkClick r:id="" action="ppaction://noaction"/>
            <a:extLst>
              <a:ext uri="{FF2B5EF4-FFF2-40B4-BE49-F238E27FC236}">
                <a16:creationId xmlns:a16="http://schemas.microsoft.com/office/drawing/2014/main" id="{B957F31A-9592-4941-B3BF-1293EC08CABD}"/>
              </a:ext>
            </a:extLst>
          </p:cNvPr>
          <p:cNvSpPr/>
          <p:nvPr userDrawn="1"/>
        </p:nvSpPr>
        <p:spPr>
          <a:xfrm>
            <a:off x="10115880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04D3332-E221-5640-B639-5CA2F5DABE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4174" y="4131956"/>
            <a:ext cx="2065351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B4077AA-9B89-8D49-BB52-D6A8A8BF27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10699" y="4131956"/>
            <a:ext cx="2065351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BA8C9D0-9866-2A4D-B582-8866FAAE699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77224" y="4131956"/>
            <a:ext cx="2065351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090A9B50-313C-EB49-99DA-30462D0152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43749" y="4131956"/>
            <a:ext cx="2065351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4AC2890D-E347-0E4B-8ADB-E19014E244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512133" y="4131956"/>
            <a:ext cx="2065351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F67DAC-5111-4F42-B046-BFA227365EB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3CC6E-D0B9-4646-A3F3-17DE02603FC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373669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 Table of Content 6 bullit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6676918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4654396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2625826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603304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6" name="Oval 15">
            <a:hlinkClick r:id="" action="ppaction://noaction"/>
            <a:extLst>
              <a:ext uri="{FF2B5EF4-FFF2-40B4-BE49-F238E27FC236}">
                <a16:creationId xmlns:a16="http://schemas.microsoft.com/office/drawing/2014/main" id="{B957F31A-9592-4941-B3BF-1293EC08CABD}"/>
              </a:ext>
            </a:extLst>
          </p:cNvPr>
          <p:cNvSpPr/>
          <p:nvPr userDrawn="1"/>
        </p:nvSpPr>
        <p:spPr>
          <a:xfrm>
            <a:off x="8699440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04D3332-E221-5640-B639-5CA2F5DABE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2420" y="4131956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4" name="Oval 13">
            <a:hlinkClick r:id="" action="ppaction://noaction"/>
            <a:extLst>
              <a:ext uri="{FF2B5EF4-FFF2-40B4-BE49-F238E27FC236}">
                <a16:creationId xmlns:a16="http://schemas.microsoft.com/office/drawing/2014/main" id="{E6BB7989-39AC-0C43-BB4D-09FAF1297685}"/>
              </a:ext>
            </a:extLst>
          </p:cNvPr>
          <p:cNvSpPr/>
          <p:nvPr userDrawn="1"/>
        </p:nvSpPr>
        <p:spPr>
          <a:xfrm>
            <a:off x="1059912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7BF31B-D7C6-B743-BF68-F4BBC98567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942" y="4131956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F8836AF9-CFEE-C742-BF55-C0BD217398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87464" y="4131956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898F340F-1400-5A45-B7EE-3040B274770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09986" y="4131956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055B3FEA-0AA9-F941-8341-1BCD515F8D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35339" y="4153385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 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8D5FDF4-708D-BE46-89D7-E25A4AC9E8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257861" y="4153385"/>
            <a:ext cx="1779625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Chapter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39BC8-9169-4368-AD4D-5CC8F567AF76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42A9C7-AD9E-498E-83F8-F72F4390B7B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276002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5221B83-6E39-8343-9F8C-A5E351B84E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588334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282617E-4F15-A74B-A62E-57E0C8256C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5963" y="2882349"/>
            <a:ext cx="3001272" cy="4045502"/>
          </a:xfrm>
          <a:prstGeom prst="rect">
            <a:avLst/>
          </a:prstGeom>
          <a:solidFill>
            <a:srgbClr val="469BC0"/>
          </a:solidFill>
        </p:spPr>
        <p:txBody>
          <a:bodyPr/>
          <a:lstStyle>
            <a:lvl1pPr marL="0" indent="0">
              <a:buNone/>
              <a:defRPr baseline="0">
                <a:solidFill>
                  <a:srgbClr val="469BC0"/>
                </a:solidFill>
              </a:defRPr>
            </a:lvl1pPr>
          </a:lstStyle>
          <a:p>
            <a:r>
              <a:rPr lang="en-US" dirty="0"/>
              <a:t>Background fill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A60A0F-7149-4B4A-85C8-4A16E2EEB39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8751" y="3039993"/>
            <a:ext cx="2749336" cy="1054929"/>
          </a:xfrm>
          <a:prstGeom prst="rect">
            <a:avLst/>
          </a:prstGeom>
        </p:spPr>
        <p:txBody>
          <a:bodyPr anchor="t"/>
          <a:lstStyle>
            <a:lvl1pPr algn="l">
              <a:defRPr sz="32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F90788-FEE6-6646-8A23-1FF755FE718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8751" y="4217359"/>
            <a:ext cx="2749336" cy="23691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body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BC4FD-2AA2-4677-A6F7-22B3169695C5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AF2B1-C660-49F0-A978-D8A32649863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075465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F3F23-5EA4-4041-99C8-3ECD4DD1F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6077" y="365125"/>
            <a:ext cx="7901609" cy="1325563"/>
          </a:xfrm>
          <a:prstGeom prst="rect">
            <a:avLst/>
          </a:prstGeom>
        </p:spPr>
        <p:txBody>
          <a:bodyPr anchor="ctr"/>
          <a:lstStyle>
            <a:lvl1pPr algn="l"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FB694-4AA3-E942-83A3-36D1E5170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6076" y="1825625"/>
            <a:ext cx="7901609" cy="399870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F5F4286-FA17-2C44-826D-6C9B300F23C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7465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AA2EB-A608-4E78-80D0-F11735B4CC2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3BBAA-AE88-403A-859D-270385622A3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163868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lement and conten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8C2D838-41F3-43D1-A726-07EFA83E8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583" y="365125"/>
            <a:ext cx="10515600" cy="1325563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anchor="ctr"/>
          <a:lstStyle>
            <a:lvl1pPr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1E83341-9EDD-4B16-901D-ECB7779EC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181600" cy="4351338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35F5605-0B47-4BED-8CD2-8F8C1C77E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9583" y="1825625"/>
            <a:ext cx="5181600" cy="4351338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57BD11-2680-4DFF-9A59-FB4C7CB89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5EEC79-6BA1-476B-9F67-1938EA906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273167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sv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DB21020-3C79-47A9-BC5D-0C801703140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82642">
            <a:off x="2631594" y="-3945419"/>
            <a:ext cx="7106696" cy="13651482"/>
          </a:xfrm>
          <a:prstGeom prst="rect">
            <a:avLst/>
          </a:prstGeom>
        </p:spPr>
      </p:pic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7FBF84F7-D648-41CE-95B2-840267316CDA}"/>
              </a:ext>
            </a:extLst>
          </p:cNvPr>
          <p:cNvSpPr txBox="1">
            <a:spLocks/>
          </p:cNvSpPr>
          <p:nvPr userDrawn="1"/>
        </p:nvSpPr>
        <p:spPr>
          <a:xfrm>
            <a:off x="8683087" y="6251439"/>
            <a:ext cx="441770" cy="441813"/>
          </a:xfrm>
          <a:prstGeom prst="ellipse">
            <a:avLst/>
          </a:prstGeom>
          <a:noFill/>
          <a:ln w="50800"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100" b="1" i="0" kern="1200" cap="all" baseline="0">
                <a:solidFill>
                  <a:schemeClr val="bg1"/>
                </a:solidFill>
                <a:latin typeface="Arial Narrow" panose="020B0604020202020204" pitchFamily="34" charset="0"/>
                <a:ea typeface="+mn-ea"/>
                <a:cs typeface="Arial Narrow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0733D1F-3D9E-4820-9D42-4B5F6AE7EDCD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332675" y="6236052"/>
            <a:ext cx="2714625" cy="457200"/>
          </a:xfrm>
          <a:prstGeom prst="rect">
            <a:avLst/>
          </a:prstGeo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6D6E1923-E04F-423E-8250-62C41EFBBA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4700" y="6365296"/>
            <a:ext cx="230465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B4825176-76C5-4522-A3C6-C83B1DE5A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10061" y="6356350"/>
            <a:ext cx="5459703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769876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75" r:id="rId3"/>
    <p:sldLayoutId id="2147483676" r:id="rId4"/>
    <p:sldLayoutId id="2147483677" r:id="rId5"/>
    <p:sldLayoutId id="2147483678" r:id="rId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7FBF84F7-D648-41CE-95B2-840267316CDA}"/>
              </a:ext>
            </a:extLst>
          </p:cNvPr>
          <p:cNvSpPr txBox="1">
            <a:spLocks/>
          </p:cNvSpPr>
          <p:nvPr userDrawn="1"/>
        </p:nvSpPr>
        <p:spPr>
          <a:xfrm>
            <a:off x="8683087" y="6251439"/>
            <a:ext cx="441770" cy="441813"/>
          </a:xfrm>
          <a:prstGeom prst="ellipse">
            <a:avLst/>
          </a:prstGeom>
          <a:noFill/>
          <a:ln w="50800"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100" b="1" i="0" kern="1200" cap="all" baseline="0">
                <a:solidFill>
                  <a:schemeClr val="bg1"/>
                </a:solidFill>
                <a:latin typeface="Arial Narrow" panose="020B0604020202020204" pitchFamily="34" charset="0"/>
                <a:ea typeface="+mn-ea"/>
                <a:cs typeface="Arial Narrow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0733D1F-3D9E-4820-9D42-4B5F6AE7EDC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332675" y="6236052"/>
            <a:ext cx="2714625" cy="457200"/>
          </a:xfrm>
          <a:prstGeom prst="rect">
            <a:avLst/>
          </a:prstGeom>
        </p:spPr>
      </p:pic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B4825176-76C5-4522-A3C6-C83B1DE5A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10061" y="6356350"/>
            <a:ext cx="5459703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Karel Kroeze - BDSi - Shiny workshop</a:t>
            </a:r>
            <a:endParaRPr lang="en-NL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6D6E1923-E04F-423E-8250-62C41EFBBA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4700" y="6365296"/>
            <a:ext cx="230465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3/6/2022</a:t>
            </a:r>
            <a:endParaRPr lang="en-NL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E3FFE2-A1EA-46C5-B69B-FEEE9F2F8DC9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-1950800" y="-944455"/>
            <a:ext cx="4191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9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9" r:id="rId4"/>
    <p:sldLayoutId id="2147483663" r:id="rId5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Relationship Id="rId9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studio/shiny" TargetMode="External"/><Relationship Id="rId7" Type="http://schemas.openxmlformats.org/officeDocument/2006/relationships/image" Target="../media/image9.svg"/><Relationship Id="rId2" Type="http://schemas.openxmlformats.org/officeDocument/2006/relationships/hyperlink" Target="https://cran.r-project.org/package=shiny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shiny.posit.co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5.png"/><Relationship Id="rId10" Type="http://schemas.openxmlformats.org/officeDocument/2006/relationships/image" Target="../media/image5.png"/><Relationship Id="rId4" Type="http://schemas.openxmlformats.org/officeDocument/2006/relationships/image" Target="../media/image14.gif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782B-0A2E-4C09-B79D-0633CE0E0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rgbClr val="080808">
              <a:alpha val="10196"/>
            </a:srgbClr>
          </a:solidFill>
        </p:spPr>
        <p:txBody>
          <a:bodyPr/>
          <a:lstStyle/>
          <a:p>
            <a:r>
              <a:rPr lang="en-GB" dirty="0"/>
              <a:t>Interactive Visualizations</a:t>
            </a:r>
            <a:endParaRPr lang="en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E6658-093E-430F-8403-B1A5EA30737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solidFill>
            <a:srgbClr val="080808">
              <a:alpha val="10196"/>
            </a:srgbClr>
          </a:solidFill>
        </p:spPr>
        <p:txBody>
          <a:bodyPr/>
          <a:lstStyle/>
          <a:p>
            <a:pPr marL="0" indent="0" algn="ctr">
              <a:buNone/>
            </a:pPr>
            <a:r>
              <a:rPr lang="en-GB" dirty="0"/>
              <a:t>With           and Shiny</a:t>
            </a:r>
            <a:endParaRPr lang="en-NL" dirty="0"/>
          </a:p>
        </p:txBody>
      </p:sp>
      <p:pic>
        <p:nvPicPr>
          <p:cNvPr id="4" name="Picture 3" descr="A picture containing text, sign, businesscard&#10;&#10;Description automatically generated">
            <a:extLst>
              <a:ext uri="{FF2B5EF4-FFF2-40B4-BE49-F238E27FC236}">
                <a16:creationId xmlns:a16="http://schemas.microsoft.com/office/drawing/2014/main" id="{A5A1250D-308E-0874-DEB0-35E033820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567" y="3195003"/>
            <a:ext cx="1133905" cy="136200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FF2B8EC-9CA9-3F65-E074-FBD14661C3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8928" y="3378519"/>
            <a:ext cx="1058418" cy="820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3744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6912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E12095-5702-47EA-BE0C-4799201BA813}"/>
              </a:ext>
            </a:extLst>
          </p:cNvPr>
          <p:cNvGrpSpPr/>
          <p:nvPr/>
        </p:nvGrpSpPr>
        <p:grpSpPr>
          <a:xfrm>
            <a:off x="1405886" y="2028708"/>
            <a:ext cx="10375297" cy="2347896"/>
            <a:chOff x="1405886" y="3015300"/>
            <a:chExt cx="10375297" cy="234789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49773C69-F791-4C9D-B91C-448428DCB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5886" y="3105219"/>
              <a:ext cx="3784679" cy="199878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F5D6030-8956-4B72-9ADE-FC1AEA0D9A98}"/>
                </a:ext>
              </a:extLst>
            </p:cNvPr>
            <p:cNvGrpSpPr/>
            <p:nvPr/>
          </p:nvGrpSpPr>
          <p:grpSpPr>
            <a:xfrm>
              <a:off x="7368602" y="3015300"/>
              <a:ext cx="4412581" cy="2347896"/>
              <a:chOff x="7368602" y="3015300"/>
              <a:chExt cx="4412581" cy="2347896"/>
            </a:xfrm>
          </p:grpSpPr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9B62433B-6397-4389-99FC-B3CA56D697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7448905" y="3015300"/>
                <a:ext cx="3269973" cy="2178619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F48168-80CE-441D-AE4A-51DEBD7BCFE2}"/>
                  </a:ext>
                </a:extLst>
              </p:cNvPr>
              <p:cNvSpPr txBox="1"/>
              <p:nvPr/>
            </p:nvSpPr>
            <p:spPr>
              <a:xfrm>
                <a:off x="7368602" y="5193919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https://commons.wikimedia.org/wiki/File:Wikimedia_Foundation_Servers-8055_17.jpg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D0CA9DB-0FA4-4CBE-A505-EEEF65D24543}"/>
                </a:ext>
              </a:extLst>
            </p:cNvPr>
            <p:cNvGrpSpPr/>
            <p:nvPr/>
          </p:nvGrpSpPr>
          <p:grpSpPr>
            <a:xfrm>
              <a:off x="5532106" y="3609474"/>
              <a:ext cx="4520865" cy="1099583"/>
              <a:chOff x="5532106" y="3609474"/>
              <a:chExt cx="4520865" cy="1099583"/>
            </a:xfrm>
          </p:grpSpPr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652711FA-C3FB-4BBF-8A5A-0B2800E95D10}"/>
                  </a:ext>
                </a:extLst>
              </p:cNvPr>
              <p:cNvSpPr/>
              <p:nvPr/>
            </p:nvSpPr>
            <p:spPr>
              <a:xfrm>
                <a:off x="5735764" y="3783931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B5746F9-2DB0-45CE-BF64-ABC17CB73551}"/>
                  </a:ext>
                </a:extLst>
              </p:cNvPr>
              <p:cNvSpPr/>
              <p:nvPr/>
            </p:nvSpPr>
            <p:spPr>
              <a:xfrm rot="10800000">
                <a:off x="5532106" y="4051215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65F6E6-F0B1-479E-808F-CBC2F52C1B51}"/>
                  </a:ext>
                </a:extLst>
              </p:cNvPr>
              <p:cNvSpPr txBox="1"/>
              <p:nvPr/>
            </p:nvSpPr>
            <p:spPr>
              <a:xfrm>
                <a:off x="5640390" y="4281570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http://www.mojimade.com/cloud-caf-stickers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A3DF54F0-9609-4577-A9CD-7FB114D67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770034" y="3609474"/>
                <a:ext cx="1099583" cy="1099583"/>
              </a:xfrm>
              <a:prstGeom prst="rect">
                <a:avLst/>
              </a:prstGeom>
            </p:spPr>
          </p:pic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5D1008-716C-415E-AB6D-851BDCB680D3}"/>
              </a:ext>
            </a:extLst>
          </p:cNvPr>
          <p:cNvGrpSpPr/>
          <p:nvPr/>
        </p:nvGrpSpPr>
        <p:grpSpPr>
          <a:xfrm>
            <a:off x="2340029" y="4337400"/>
            <a:ext cx="1916392" cy="713557"/>
            <a:chOff x="1316912" y="4327700"/>
            <a:chExt cx="1916392" cy="713557"/>
          </a:xfrm>
        </p:grpSpPr>
        <p:pic>
          <p:nvPicPr>
            <p:cNvPr id="14" name="Picture 13" descr="A red and white logo&#10;&#10;Description automatically generated with low confidence">
              <a:extLst>
                <a:ext uri="{FF2B5EF4-FFF2-40B4-BE49-F238E27FC236}">
                  <a16:creationId xmlns:a16="http://schemas.microsoft.com/office/drawing/2014/main" id="{C547BE29-3E71-4EDA-824D-7678228CD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6912" y="4327700"/>
              <a:ext cx="713557" cy="713557"/>
            </a:xfrm>
            <a:prstGeom prst="rect">
              <a:avLst/>
            </a:prstGeom>
          </p:spPr>
        </p:pic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91CBE5CD-598C-48A8-9B81-D785EE4A8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6536" y="4431094"/>
              <a:ext cx="506768" cy="506768"/>
            </a:xfrm>
            <a:prstGeom prst="rect">
              <a:avLst/>
            </a:prstGeom>
          </p:spPr>
        </p:pic>
        <p:pic>
          <p:nvPicPr>
            <p:cNvPr id="22" name="Picture 21" descr="Icon&#10;&#10;Description automatically generated">
              <a:extLst>
                <a:ext uri="{FF2B5EF4-FFF2-40B4-BE49-F238E27FC236}">
                  <a16:creationId xmlns:a16="http://schemas.microsoft.com/office/drawing/2014/main" id="{CA646CEE-418D-4EF4-9534-5A1CC76BE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378" y="4327700"/>
              <a:ext cx="505770" cy="713557"/>
            </a:xfrm>
            <a:prstGeom prst="rect">
              <a:avLst/>
            </a:prstGeom>
          </p:spPr>
        </p:pic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5526E443-F0C0-46C9-96D7-328440C81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4431" y="4506720"/>
            <a:ext cx="660115" cy="511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A picture containing text, sign, businesscard&#10;&#10;Description automatically generated">
            <a:extLst>
              <a:ext uri="{FF2B5EF4-FFF2-40B4-BE49-F238E27FC236}">
                <a16:creationId xmlns:a16="http://schemas.microsoft.com/office/drawing/2014/main" id="{A921ACE8-2398-49DC-81FD-CBD7F5299B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03591">
            <a:off x="2633423" y="3926692"/>
            <a:ext cx="1480613" cy="1778457"/>
          </a:xfrm>
          <a:prstGeom prst="rect">
            <a:avLst/>
          </a:prstGeom>
        </p:spPr>
      </p:pic>
      <p:pic>
        <p:nvPicPr>
          <p:cNvPr id="21" name="Picture 20" descr="A picture containing text, sign, businesscard&#10;&#10;Description automatically generated">
            <a:extLst>
              <a:ext uri="{FF2B5EF4-FFF2-40B4-BE49-F238E27FC236}">
                <a16:creationId xmlns:a16="http://schemas.microsoft.com/office/drawing/2014/main" id="{ACB863C3-CF7A-408C-9FFC-5006BA83508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059" y="4360191"/>
            <a:ext cx="669904" cy="80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773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6912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E12095-5702-47EA-BE0C-4799201BA813}"/>
              </a:ext>
            </a:extLst>
          </p:cNvPr>
          <p:cNvGrpSpPr/>
          <p:nvPr/>
        </p:nvGrpSpPr>
        <p:grpSpPr>
          <a:xfrm>
            <a:off x="1405886" y="2028708"/>
            <a:ext cx="10375297" cy="2347896"/>
            <a:chOff x="1405886" y="3015300"/>
            <a:chExt cx="10375297" cy="234789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49773C69-F791-4C9D-B91C-448428DCB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5886" y="3105219"/>
              <a:ext cx="3784679" cy="199878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F5D6030-8956-4B72-9ADE-FC1AEA0D9A98}"/>
                </a:ext>
              </a:extLst>
            </p:cNvPr>
            <p:cNvGrpSpPr/>
            <p:nvPr/>
          </p:nvGrpSpPr>
          <p:grpSpPr>
            <a:xfrm>
              <a:off x="7368602" y="3015300"/>
              <a:ext cx="4412581" cy="2347896"/>
              <a:chOff x="7368602" y="3015300"/>
              <a:chExt cx="4412581" cy="2347896"/>
            </a:xfrm>
          </p:grpSpPr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9B62433B-6397-4389-99FC-B3CA56D697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7448905" y="3015300"/>
                <a:ext cx="3269973" cy="2178619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F48168-80CE-441D-AE4A-51DEBD7BCFE2}"/>
                  </a:ext>
                </a:extLst>
              </p:cNvPr>
              <p:cNvSpPr txBox="1"/>
              <p:nvPr/>
            </p:nvSpPr>
            <p:spPr>
              <a:xfrm>
                <a:off x="7368602" y="5193919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https://commons.wikimedia.org/wiki/File:Wikimedia_Foundation_Servers-8055_17.jpg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D0CA9DB-0FA4-4CBE-A505-EEEF65D24543}"/>
                </a:ext>
              </a:extLst>
            </p:cNvPr>
            <p:cNvGrpSpPr/>
            <p:nvPr/>
          </p:nvGrpSpPr>
          <p:grpSpPr>
            <a:xfrm>
              <a:off x="5532106" y="3609474"/>
              <a:ext cx="4520865" cy="1099583"/>
              <a:chOff x="5532106" y="3609474"/>
              <a:chExt cx="4520865" cy="1099583"/>
            </a:xfrm>
          </p:grpSpPr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652711FA-C3FB-4BBF-8A5A-0B2800E95D10}"/>
                  </a:ext>
                </a:extLst>
              </p:cNvPr>
              <p:cNvSpPr/>
              <p:nvPr/>
            </p:nvSpPr>
            <p:spPr>
              <a:xfrm>
                <a:off x="5735764" y="3783931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B5746F9-2DB0-45CE-BF64-ABC17CB73551}"/>
                  </a:ext>
                </a:extLst>
              </p:cNvPr>
              <p:cNvSpPr/>
              <p:nvPr/>
            </p:nvSpPr>
            <p:spPr>
              <a:xfrm rot="10800000">
                <a:off x="5532106" y="4051215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65F6E6-F0B1-479E-808F-CBC2F52C1B51}"/>
                  </a:ext>
                </a:extLst>
              </p:cNvPr>
              <p:cNvSpPr txBox="1"/>
              <p:nvPr/>
            </p:nvSpPr>
            <p:spPr>
              <a:xfrm>
                <a:off x="5640390" y="4281570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http://www.mojimade.com/cloud-caf-stickers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A3DF54F0-9609-4577-A9CD-7FB114D67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770034" y="3609474"/>
                <a:ext cx="1099583" cy="1099583"/>
              </a:xfrm>
              <a:prstGeom prst="rect">
                <a:avLst/>
              </a:prstGeom>
            </p:spPr>
          </p:pic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7F29C5C-F5D8-4BAF-8D18-FC040CD63E03}"/>
              </a:ext>
            </a:extLst>
          </p:cNvPr>
          <p:cNvSpPr txBox="1"/>
          <p:nvPr/>
        </p:nvSpPr>
        <p:spPr>
          <a:xfrm>
            <a:off x="2282102" y="4529003"/>
            <a:ext cx="24517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UI</a:t>
            </a:r>
            <a:r>
              <a:rPr lang="en-GB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.R</a:t>
            </a:r>
            <a:endParaRPr lang="en-NL" sz="3200" dirty="0">
              <a:solidFill>
                <a:schemeClr val="tx1">
                  <a:lumMod val="65000"/>
                  <a:lumOff val="35000"/>
                </a:schemeClr>
              </a:solidFill>
              <a:latin typeface="FuraCode Nerd Font" panose="020B0509050000020004" pitchFamily="50" charset="0"/>
              <a:ea typeface="FuraCode Nerd Font" panose="020B0509050000020004" pitchFamily="50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E9F9B0E-7DA0-4A68-9AC9-9BA9A11266AE}"/>
              </a:ext>
            </a:extLst>
          </p:cNvPr>
          <p:cNvSpPr txBox="1"/>
          <p:nvPr/>
        </p:nvSpPr>
        <p:spPr>
          <a:xfrm>
            <a:off x="7857992" y="4529003"/>
            <a:ext cx="24517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>
                <a:solidFill>
                  <a:schemeClr val="bg1"/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Server</a:t>
            </a:r>
            <a:r>
              <a:rPr lang="en-GB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.R</a:t>
            </a:r>
            <a:endParaRPr lang="en-NL" sz="3200" dirty="0">
              <a:solidFill>
                <a:schemeClr val="tx1">
                  <a:lumMod val="65000"/>
                  <a:lumOff val="35000"/>
                </a:schemeClr>
              </a:solidFill>
              <a:latin typeface="FuraCode Nerd Font" panose="020B0509050000020004" pitchFamily="50" charset="0"/>
              <a:ea typeface="FuraCode Nerd Font" panose="020B050905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095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24657-724A-4A45-9803-3254D321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sz="2000" dirty="0"/>
            </a:br>
            <a:r>
              <a:rPr lang="en-GB" dirty="0"/>
              <a:t>User Interface &amp; server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12917-4FBD-4243-AA0B-CF762DA747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UI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.R</a:t>
            </a:r>
          </a:p>
          <a:p>
            <a:pPr lvl="1"/>
            <a:r>
              <a:rPr lang="en-GB" dirty="0">
                <a:ea typeface="FuraCode Nerd Font" panose="020B0509050000020004" pitchFamily="50" charset="0"/>
              </a:rPr>
              <a:t>Layout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Inputs</a:t>
            </a:r>
          </a:p>
          <a:p>
            <a:pPr lvl="2"/>
            <a:r>
              <a:rPr lang="en-GB" dirty="0"/>
              <a:t>Text fields, buttons, etc.</a:t>
            </a:r>
          </a:p>
          <a:p>
            <a:pPr lvl="2"/>
            <a:r>
              <a:rPr lang="en-GB" dirty="0"/>
              <a:t>File uploads</a:t>
            </a:r>
          </a:p>
          <a:p>
            <a:pPr lvl="2"/>
            <a:r>
              <a:rPr lang="en-GB" dirty="0"/>
              <a:t>Mouse clicks, drags, etc.</a:t>
            </a:r>
          </a:p>
          <a:p>
            <a:pPr lvl="2"/>
            <a:endParaRPr lang="en-GB" dirty="0"/>
          </a:p>
          <a:p>
            <a:pPr lvl="1"/>
            <a:r>
              <a:rPr lang="en-GB" dirty="0">
                <a:solidFill>
                  <a:schemeClr val="accent1"/>
                </a:solidFill>
              </a:rPr>
              <a:t>Outputs</a:t>
            </a:r>
          </a:p>
          <a:p>
            <a:pPr lvl="2"/>
            <a:r>
              <a:rPr lang="en-GB" dirty="0"/>
              <a:t>Text, tables, figures, etc.</a:t>
            </a:r>
          </a:p>
          <a:p>
            <a:pPr lvl="2"/>
            <a:r>
              <a:rPr lang="en-GB" dirty="0"/>
              <a:t>File downloads</a:t>
            </a:r>
          </a:p>
          <a:p>
            <a:pPr lvl="2"/>
            <a:r>
              <a:rPr lang="en-GB" dirty="0"/>
              <a:t>UI</a:t>
            </a:r>
            <a:endParaRPr lang="en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77102-DE62-41D7-9522-ADA7212654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Server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.R</a:t>
            </a:r>
          </a:p>
          <a:p>
            <a:pPr lvl="1"/>
            <a:r>
              <a:rPr lang="en-GB" dirty="0"/>
              <a:t>Handle data and logic</a:t>
            </a:r>
          </a:p>
          <a:p>
            <a:pPr lvl="1"/>
            <a:endParaRPr lang="en-GB" dirty="0"/>
          </a:p>
          <a:p>
            <a:pPr lvl="1"/>
            <a:r>
              <a:rPr lang="en-GB" dirty="0">
                <a:solidFill>
                  <a:schemeClr val="accent1"/>
                </a:solidFill>
              </a:rPr>
              <a:t>React</a:t>
            </a:r>
            <a:r>
              <a:rPr lang="en-GB" b="1" dirty="0"/>
              <a:t> </a:t>
            </a:r>
            <a:r>
              <a:rPr lang="en-GB" dirty="0"/>
              <a:t>to changes</a:t>
            </a:r>
          </a:p>
          <a:p>
            <a:pPr lvl="2"/>
            <a:r>
              <a:rPr lang="en-GB" dirty="0"/>
              <a:t>Observe</a:t>
            </a:r>
            <a:r>
              <a:rPr lang="en-GB" b="1" dirty="0"/>
              <a:t> </a:t>
            </a:r>
            <a:r>
              <a:rPr lang="en-GB" dirty="0"/>
              <a:t>inputs</a:t>
            </a:r>
            <a:endParaRPr lang="en-GB" b="1" dirty="0"/>
          </a:p>
          <a:p>
            <a:pPr lvl="2"/>
            <a:r>
              <a:rPr lang="en-GB" dirty="0"/>
              <a:t>Update outputs</a:t>
            </a:r>
          </a:p>
          <a:p>
            <a:pPr lvl="2"/>
            <a:r>
              <a:rPr lang="en-GB" dirty="0"/>
              <a:t>Trigger side effects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Maintain </a:t>
            </a:r>
            <a:r>
              <a:rPr lang="en-GB" dirty="0">
                <a:solidFill>
                  <a:schemeClr val="accent1"/>
                </a:solidFill>
              </a:rPr>
              <a:t>state</a:t>
            </a:r>
          </a:p>
          <a:p>
            <a:pPr lvl="2"/>
            <a:r>
              <a:rPr lang="en-GB" dirty="0"/>
              <a:t>Data, inputs, outputs</a:t>
            </a:r>
          </a:p>
          <a:p>
            <a:pPr lvl="2"/>
            <a:r>
              <a:rPr lang="en-GB" dirty="0"/>
              <a:t>Dynamic/intermediate data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023606-B5EB-41A5-9AE1-A28708C7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1509DE-DAD8-4621-A5F0-3098C3EFF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838948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2D4E0A-5A06-4F58-A5F6-BE8186572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Hello, world!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97391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E524-C514-45D7-BC6C-D11A108C5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Hello, world!</a:t>
            </a:r>
            <a:br>
              <a:rPr lang="en-GB" dirty="0"/>
            </a:br>
            <a:r>
              <a:rPr lang="en-GB" dirty="0"/>
              <a:t>Your first shiny app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55285-5F23-4DBC-8F2C-B5AF06D49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1" y="1825624"/>
            <a:ext cx="10515600" cy="4395881"/>
          </a:xfrm>
        </p:spPr>
        <p:txBody>
          <a:bodyPr/>
          <a:lstStyle/>
          <a:p>
            <a:r>
              <a:rPr lang="en-GB" dirty="0"/>
              <a:t>Create a </a:t>
            </a:r>
            <a:r>
              <a:rPr lang="en-GB" dirty="0">
                <a:solidFill>
                  <a:schemeClr val="accent1"/>
                </a:solidFill>
              </a:rPr>
              <a:t>Shiny App Project</a:t>
            </a:r>
          </a:p>
          <a:p>
            <a:pPr marL="457200" lvl="1" indent="0">
              <a:buNone/>
            </a:pPr>
            <a:endParaRPr lang="en-GB" sz="1600" dirty="0"/>
          </a:p>
          <a:p>
            <a:r>
              <a:rPr lang="en-GB" dirty="0"/>
              <a:t>Change the title to </a:t>
            </a:r>
            <a:br>
              <a:rPr lang="en-GB" dirty="0"/>
            </a:br>
            <a:r>
              <a:rPr lang="en-GB" i="1" dirty="0"/>
              <a:t>“Hello, World!”</a:t>
            </a:r>
          </a:p>
          <a:p>
            <a:pPr lvl="1"/>
            <a:r>
              <a:rPr lang="en-GB" sz="1400" dirty="0"/>
              <a:t>This is traditional, other titles are </a:t>
            </a:r>
            <a:r>
              <a:rPr lang="en-GB" sz="1400" b="1" u="sng" dirty="0"/>
              <a:t>not</a:t>
            </a:r>
            <a:r>
              <a:rPr lang="en-GB" sz="1400" dirty="0"/>
              <a:t> acceptable.</a:t>
            </a:r>
          </a:p>
          <a:p>
            <a:r>
              <a:rPr lang="en-GB" dirty="0"/>
              <a:t>Run your app</a:t>
            </a:r>
          </a:p>
          <a:p>
            <a:pPr lvl="1"/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B5518-298D-4D8C-A9AF-F150612A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905B8-3F4C-448A-85D9-8ACD7BD8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51F17C6-D2E8-4516-BEF4-EF7B3ABFD707}"/>
              </a:ext>
            </a:extLst>
          </p:cNvPr>
          <p:cNvGrpSpPr/>
          <p:nvPr/>
        </p:nvGrpSpPr>
        <p:grpSpPr>
          <a:xfrm>
            <a:off x="1573228" y="4164261"/>
            <a:ext cx="4379335" cy="1236994"/>
            <a:chOff x="6796664" y="2209955"/>
            <a:chExt cx="4379335" cy="123699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90FF638-5BFD-43A0-B187-AAEC902562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96664" y="2293810"/>
              <a:ext cx="4379335" cy="1153139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33B5B2A9-BDFE-4942-B594-B2C3C04AA6A8}"/>
                    </a:ext>
                  </a:extLst>
                </p14:cNvPr>
                <p14:cNvContentPartPr/>
                <p14:nvPr/>
              </p14:nvContentPartPr>
              <p14:xfrm>
                <a:off x="9489075" y="2209955"/>
                <a:ext cx="1413720" cy="60660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33B5B2A9-BDFE-4942-B594-B2C3C04AA6A8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480075" y="2201315"/>
                  <a:ext cx="1431360" cy="62424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4952402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E524-C514-45D7-BC6C-D11A108C5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Hello, world!</a:t>
            </a:r>
            <a:br>
              <a:rPr lang="en-GB" dirty="0"/>
            </a:br>
            <a:r>
              <a:rPr lang="en-GB" dirty="0"/>
              <a:t>Your first shiny app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55285-5F23-4DBC-8F2C-B5AF06D49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1" y="1825624"/>
            <a:ext cx="10515600" cy="4395881"/>
          </a:xfrm>
        </p:spPr>
        <p:txBody>
          <a:bodyPr/>
          <a:lstStyle/>
          <a:p>
            <a:r>
              <a:rPr lang="en-GB" dirty="0"/>
              <a:t>Change lines 48-49 to: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Restart the app</a:t>
            </a:r>
          </a:p>
          <a:p>
            <a:pPr lvl="1"/>
            <a:r>
              <a:rPr lang="en-US" dirty="0"/>
              <a:t>Change the input, see the output update.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B5518-298D-4D8C-A9AF-F150612A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905B8-3F4C-448A-85D9-8ACD7BD8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B6359E-D4EB-4C1D-AC37-23A99FEB194A}"/>
              </a:ext>
            </a:extLst>
          </p:cNvPr>
          <p:cNvSpPr txBox="1"/>
          <p:nvPr/>
        </p:nvSpPr>
        <p:spPr>
          <a:xfrm>
            <a:off x="1410447" y="2396566"/>
            <a:ext cx="7410823" cy="92333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FuraCode Nerd Font" panose="020B0509050000020004" pitchFamily="50" charset="0"/>
                <a:ea typeface="FuraCode Nerd Font" panose="020B0509050000020004" pitchFamily="50" charset="0"/>
              </a:rPr>
              <a:t># Run the application </a:t>
            </a:r>
          </a:p>
          <a:p>
            <a:pPr marL="0" indent="0">
              <a:buNone/>
            </a:pPr>
            <a:r>
              <a:rPr lang="en-US" sz="1800" dirty="0" err="1">
                <a:latin typeface="FuraCode Nerd Font" panose="020B0509050000020004" pitchFamily="50" charset="0"/>
                <a:ea typeface="FuraCode Nerd Font" panose="020B0509050000020004" pitchFamily="50" charset="0"/>
              </a:rPr>
              <a:t>shinyApp</a:t>
            </a:r>
            <a: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(</a:t>
            </a:r>
            <a:r>
              <a:rPr lang="en-US" sz="1800" dirty="0" err="1">
                <a:latin typeface="FuraCode Nerd Font" panose="020B0509050000020004" pitchFamily="50" charset="0"/>
                <a:ea typeface="FuraCode Nerd Font" panose="020B0509050000020004" pitchFamily="50" charset="0"/>
              </a:rPr>
              <a:t>ui</a:t>
            </a:r>
            <a: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 = </a:t>
            </a:r>
            <a:r>
              <a:rPr lang="en-US" sz="1800" dirty="0" err="1">
                <a:latin typeface="FuraCode Nerd Font" panose="020B0509050000020004" pitchFamily="50" charset="0"/>
                <a:ea typeface="FuraCode Nerd Font" panose="020B0509050000020004" pitchFamily="50" charset="0"/>
              </a:rPr>
              <a:t>ui</a:t>
            </a:r>
            <a: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, server = server, </a:t>
            </a:r>
            <a:b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</a:br>
            <a: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	   options = list(</a:t>
            </a:r>
            <a:r>
              <a:rPr lang="en-US" sz="1800" dirty="0" err="1">
                <a:latin typeface="FuraCode Nerd Font" panose="020B0509050000020004" pitchFamily="50" charset="0"/>
                <a:ea typeface="FuraCode Nerd Font" panose="020B0509050000020004" pitchFamily="50" charset="0"/>
              </a:rPr>
              <a:t>display.mode</a:t>
            </a:r>
            <a:r>
              <a:rPr lang="en-US" sz="18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 = "showcase"))</a:t>
            </a:r>
            <a:endParaRPr lang="en-GB" sz="1800" dirty="0">
              <a:latin typeface="FuraCode Nerd Font" panose="020B0509050000020004" pitchFamily="50" charset="0"/>
              <a:ea typeface="FuraCode Nerd Font" panose="020B050905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796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E524-C514-45D7-BC6C-D11A108C5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Hello, world!</a:t>
            </a:r>
            <a:br>
              <a:rPr lang="en-GB" dirty="0"/>
            </a:br>
            <a:r>
              <a:rPr lang="en-GB" dirty="0"/>
              <a:t>Your first shiny app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55285-5F23-4DBC-8F2C-B5AF06D49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1" y="1825624"/>
            <a:ext cx="10515600" cy="4395881"/>
          </a:xfrm>
        </p:spPr>
        <p:txBody>
          <a:bodyPr/>
          <a:lstStyle/>
          <a:p>
            <a:r>
              <a:rPr lang="en-US" dirty="0"/>
              <a:t>UI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-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sliderInput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(“bins”)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+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textInput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(“name”)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-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plotOutput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distPlot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”)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+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textOutput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(“welcome”)</a:t>
            </a:r>
          </a:p>
          <a:p>
            <a:pPr marL="457200" lvl="1" indent="0">
              <a:buNone/>
            </a:pPr>
            <a:endParaRPr lang="en-US" sz="2000" dirty="0">
              <a:solidFill>
                <a:schemeClr val="accent4">
                  <a:lumMod val="75000"/>
                </a:schemeClr>
              </a:solidFill>
              <a:latin typeface="FuraCode Nerd Font Mono" panose="020B0509050000020004" pitchFamily="50" charset="0"/>
              <a:ea typeface="FuraCode Nerd Font Mono" panose="020B0509050000020004" pitchFamily="50" charset="0"/>
            </a:endParaRPr>
          </a:p>
          <a:p>
            <a:r>
              <a:rPr lang="en-US" sz="2400" dirty="0">
                <a:ea typeface="FuraCode Nerd Font Mono" panose="020B0509050000020004" pitchFamily="50" charset="0"/>
              </a:rPr>
              <a:t>Server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-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renderPlot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distPlot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”)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+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renderText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FuraCode Nerd Font Mono" panose="020B0509050000020004" pitchFamily="50" charset="0"/>
                <a:ea typeface="FuraCode Nerd Font Mono" panose="020B0509050000020004" pitchFamily="50" charset="0"/>
              </a:rPr>
              <a:t>(“welcome”)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B5518-298D-4D8C-A9AF-F150612A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905B8-3F4C-448A-85D9-8ACD7BD8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B9C76C-3C26-47FA-9156-215ECCFE8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805" y="1825533"/>
            <a:ext cx="6655808" cy="19994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C2C35FC-AF82-498B-89F5-E09D354BE3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1805" y="4021079"/>
            <a:ext cx="5486364" cy="15788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43C087E-D5E1-41BA-B4F1-6CB3633545AE}"/>
              </a:ext>
            </a:extLst>
          </p:cNvPr>
          <p:cNvSpPr txBox="1"/>
          <p:nvPr/>
        </p:nvSpPr>
        <p:spPr>
          <a:xfrm>
            <a:off x="5484969" y="998812"/>
            <a:ext cx="7487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Cheat sheets are your </a:t>
            </a:r>
            <a:r>
              <a:rPr lang="en-GB" b="1" u="sng" dirty="0">
                <a:solidFill>
                  <a:schemeClr val="bg1"/>
                </a:solidFill>
                <a:latin typeface="Ink Free" panose="03080402000500000000" pitchFamily="66" charset="0"/>
              </a:rPr>
              <a:t>friend</a:t>
            </a:r>
            <a:b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</a:b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Help </a:t>
            </a:r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&gt;</a:t>
            </a: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 Cheat Sheets </a:t>
            </a:r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&gt;</a:t>
            </a: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 Web applications with Shiny</a:t>
            </a:r>
            <a:endParaRPr lang="nl-NL" b="1" dirty="0">
              <a:solidFill>
                <a:schemeClr val="accent1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36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CA7F5-20BD-8EAD-399D-232D4B68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apps are not scripts</a:t>
            </a:r>
            <a:br>
              <a:rPr lang="en-GB" dirty="0"/>
            </a:br>
            <a:r>
              <a:rPr lang="en-GB" dirty="0"/>
              <a:t>REACTIVITY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0EF56-37DF-4373-835D-2C7952EBA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691802" cy="4105156"/>
          </a:xfrm>
        </p:spPr>
        <p:txBody>
          <a:bodyPr/>
          <a:lstStyle/>
          <a:p>
            <a:r>
              <a:rPr lang="nl-NL" dirty="0">
                <a:solidFill>
                  <a:schemeClr val="accent1"/>
                </a:solidFill>
              </a:rPr>
              <a:t>Linear</a:t>
            </a:r>
            <a:r>
              <a:rPr lang="nl-NL" dirty="0"/>
              <a:t> script vs. </a:t>
            </a:r>
            <a:r>
              <a:rPr lang="nl-NL" dirty="0">
                <a:solidFill>
                  <a:schemeClr val="accent1"/>
                </a:solidFill>
              </a:rPr>
              <a:t>interactive</a:t>
            </a:r>
            <a:r>
              <a:rPr lang="nl-NL" dirty="0"/>
              <a:t> flow</a:t>
            </a:r>
          </a:p>
          <a:p>
            <a:r>
              <a:rPr lang="nl-NL" dirty="0"/>
              <a:t>Cause and effect</a:t>
            </a:r>
          </a:p>
          <a:p>
            <a:pPr lvl="1"/>
            <a:r>
              <a:rPr lang="nl-NL" dirty="0"/>
              <a:t>if name changes, update greeting</a:t>
            </a:r>
          </a:p>
          <a:p>
            <a:pPr marL="0" indent="0">
              <a:buNone/>
            </a:pPr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DF6D9-814D-0F79-E97C-1159CAA52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5D9E1-9368-764E-89DD-E0D26E689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z="1050" dirty="0"/>
              <a:t>Images: </a:t>
            </a:r>
          </a:p>
          <a:p>
            <a:r>
              <a:rPr lang="en-US" sz="700" dirty="0"/>
              <a:t>Railroad Tracks</a:t>
            </a:r>
            <a:r>
              <a:rPr lang="en-GB" sz="700" dirty="0"/>
              <a:t> – </a:t>
            </a:r>
            <a:r>
              <a:rPr lang="en-US" sz="700" dirty="0"/>
              <a:t>Charcoal by Michael </a:t>
            </a:r>
            <a:r>
              <a:rPr lang="en-US" sz="700" dirty="0" err="1"/>
              <a:t>Vigliotti</a:t>
            </a:r>
            <a:endParaRPr lang="en-US" sz="700" dirty="0"/>
          </a:p>
          <a:p>
            <a:r>
              <a:rPr lang="en-GB" sz="700" dirty="0"/>
              <a:t>Relativity – Lithography by M. C. Escher</a:t>
            </a:r>
            <a:endParaRPr lang="en-NL" sz="7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1E5C86F-22C9-2CF4-65AB-1DCB4D67A93F}"/>
              </a:ext>
            </a:extLst>
          </p:cNvPr>
          <p:cNvGrpSpPr/>
          <p:nvPr/>
        </p:nvGrpSpPr>
        <p:grpSpPr>
          <a:xfrm>
            <a:off x="7053072" y="1825625"/>
            <a:ext cx="4703727" cy="4105156"/>
            <a:chOff x="7053072" y="1825625"/>
            <a:chExt cx="4703727" cy="4105156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A3B49AB8-D9DE-FC5E-A4F1-EB276F9D32E1}"/>
                </a:ext>
              </a:extLst>
            </p:cNvPr>
            <p:cNvSpPr txBox="1">
              <a:spLocks/>
            </p:cNvSpPr>
            <p:nvPr/>
          </p:nvSpPr>
          <p:spPr>
            <a:xfrm>
              <a:off x="7053072" y="1825625"/>
              <a:ext cx="4703727" cy="4105156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8000"/>
              </a:schemeClr>
            </a:solidFill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nl-NL" dirty="0"/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029ACD84-D5E6-CD68-DA24-2089522920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rot="16200000">
              <a:off x="8617504" y="2762737"/>
              <a:ext cx="3882167" cy="21837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78" name="Picture 6" descr="Railroad Tracks - Charcoal Drawing by Michael Vigliotti - Pixels">
            <a:extLst>
              <a:ext uri="{FF2B5EF4-FFF2-40B4-BE49-F238E27FC236}">
                <a16:creationId xmlns:a16="http://schemas.microsoft.com/office/drawing/2014/main" id="{46020458-5A91-ED32-E679-6240511E0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468" y="1913512"/>
            <a:ext cx="2264908" cy="388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2040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CA7F5-20BD-8EAD-399D-232D4B68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Apps are not scripts</a:t>
            </a:r>
            <a:br>
              <a:rPr lang="en-GB" dirty="0"/>
            </a:br>
            <a:r>
              <a:rPr lang="en-GB" dirty="0"/>
              <a:t>REACTIVITY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0EF56-37DF-4373-835D-2C7952EBA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691802" cy="4105156"/>
          </a:xfrm>
        </p:spPr>
        <p:txBody>
          <a:bodyPr/>
          <a:lstStyle/>
          <a:p>
            <a:r>
              <a:rPr lang="nl-NL" sz="2400" dirty="0"/>
              <a:t>Shiny uses a </a:t>
            </a:r>
            <a:r>
              <a:rPr lang="nl-NL" sz="2400" dirty="0">
                <a:solidFill>
                  <a:schemeClr val="accent1"/>
                </a:solidFill>
              </a:rPr>
              <a:t>reactive</a:t>
            </a:r>
            <a:r>
              <a:rPr lang="nl-NL" sz="2400" dirty="0"/>
              <a:t> design</a:t>
            </a:r>
          </a:p>
          <a:p>
            <a:pPr lvl="1"/>
            <a:r>
              <a:rPr lang="nl-NL" sz="2000" dirty="0"/>
              <a:t>dependencies between </a:t>
            </a:r>
            <a:r>
              <a:rPr lang="nl-NL" sz="2000" dirty="0">
                <a:solidFill>
                  <a:schemeClr val="accent1"/>
                </a:solidFill>
              </a:rPr>
              <a:t>inputs</a:t>
            </a:r>
            <a:r>
              <a:rPr lang="nl-NL" sz="2000" dirty="0"/>
              <a:t> and </a:t>
            </a:r>
            <a:r>
              <a:rPr lang="nl-NL" sz="2000" dirty="0">
                <a:solidFill>
                  <a:schemeClr val="accent1"/>
                </a:solidFill>
              </a:rPr>
              <a:t>outputs</a:t>
            </a:r>
          </a:p>
          <a:p>
            <a:pPr lvl="2"/>
            <a:r>
              <a:rPr lang="nl-NL" sz="1800" dirty="0"/>
              <a:t>Explicitly</a:t>
            </a:r>
            <a:r>
              <a:rPr lang="nl-NL" sz="1800" dirty="0">
                <a:solidFill>
                  <a:schemeClr val="accent1"/>
                </a:solidFill>
              </a:rPr>
              <a:t> declared</a:t>
            </a:r>
          </a:p>
          <a:p>
            <a:pPr lvl="2"/>
            <a:r>
              <a:rPr lang="nl-NL" sz="1800" dirty="0"/>
              <a:t>Implicitly</a:t>
            </a:r>
            <a:r>
              <a:rPr lang="nl-NL" sz="1800" dirty="0">
                <a:solidFill>
                  <a:schemeClr val="accent1"/>
                </a:solidFill>
              </a:rPr>
              <a:t> derived</a:t>
            </a:r>
          </a:p>
          <a:p>
            <a:pPr lvl="1"/>
            <a:r>
              <a:rPr lang="nl-NL" sz="2000" dirty="0"/>
              <a:t>output updates when inputs change</a:t>
            </a:r>
          </a:p>
          <a:p>
            <a:pPr lvl="2"/>
            <a:r>
              <a:rPr lang="nl-NL" sz="1600" dirty="0"/>
              <a:t>Outputs can be inputs, reaction </a:t>
            </a:r>
            <a:r>
              <a:rPr lang="nl-NL" sz="1600" dirty="0">
                <a:solidFill>
                  <a:schemeClr val="accent1"/>
                </a:solidFill>
              </a:rPr>
              <a:t>chains</a:t>
            </a:r>
          </a:p>
          <a:p>
            <a:pPr lvl="2"/>
            <a:r>
              <a:rPr lang="nl-NL" sz="1600" dirty="0">
                <a:solidFill>
                  <a:schemeClr val="accent1"/>
                </a:solidFill>
              </a:rPr>
              <a:t>Lazy</a:t>
            </a:r>
            <a:r>
              <a:rPr lang="nl-NL" sz="1600" dirty="0"/>
              <a:t> evaluation – only when needed</a:t>
            </a:r>
          </a:p>
          <a:p>
            <a:pPr lvl="1"/>
            <a:r>
              <a:rPr lang="nl-NL" sz="2000" dirty="0"/>
              <a:t>sensible defaults, explicit control</a:t>
            </a:r>
          </a:p>
          <a:p>
            <a:pPr lvl="2"/>
            <a:r>
              <a:rPr lang="nl-NL" sz="1600" dirty="0"/>
              <a:t>90% “the right thing™”</a:t>
            </a:r>
          </a:p>
          <a:p>
            <a:pPr lvl="2"/>
            <a:r>
              <a:rPr lang="nl-NL" sz="1600" dirty="0"/>
              <a:t>Tools to control when needed</a:t>
            </a:r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DF6D9-814D-0F79-E97C-1159CAA52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5D9E1-9368-764E-89DD-E0D26E689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z="800" dirty="0"/>
              <a:t>Images: </a:t>
            </a:r>
            <a:br>
              <a:rPr lang="en-GB" sz="800" dirty="0"/>
            </a:br>
            <a:r>
              <a:rPr lang="en-GB" sz="800" dirty="0"/>
              <a:t>AI generated using Stable Diffusion XL</a:t>
            </a:r>
            <a:endParaRPr lang="en-NL" sz="8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476747C-B43A-8770-8DB1-7036CFBB52A4}"/>
              </a:ext>
            </a:extLst>
          </p:cNvPr>
          <p:cNvSpPr txBox="1">
            <a:spLocks/>
          </p:cNvSpPr>
          <p:nvPr/>
        </p:nvSpPr>
        <p:spPr>
          <a:xfrm>
            <a:off x="7053072" y="1825625"/>
            <a:ext cx="4703727" cy="4105156"/>
          </a:xfrm>
          <a:prstGeom prst="rect">
            <a:avLst/>
          </a:prstGeom>
          <a:solidFill>
            <a:schemeClr val="tx1">
              <a:lumMod val="85000"/>
              <a:lumOff val="15000"/>
              <a:alpha val="68000"/>
            </a:scheme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03750E-84B1-03BE-F52B-F1FC078589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496"/>
          <a:stretch/>
        </p:blipFill>
        <p:spPr>
          <a:xfrm>
            <a:off x="7166397" y="1937005"/>
            <a:ext cx="4477076" cy="387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44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CA7F5-20BD-8EAD-399D-232D4B68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apps are not scripts</a:t>
            </a:r>
            <a:br>
              <a:rPr lang="en-GB" dirty="0"/>
            </a:br>
            <a:r>
              <a:rPr lang="en-GB" dirty="0"/>
              <a:t>meta-PROGRAMMING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0EF56-37DF-4373-835D-2C7952EBA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691802" cy="4105156"/>
          </a:xfrm>
        </p:spPr>
        <p:txBody>
          <a:bodyPr/>
          <a:lstStyle/>
          <a:p>
            <a:r>
              <a:rPr lang="nl-NL" sz="2400" dirty="0"/>
              <a:t>Known </a:t>
            </a:r>
            <a:r>
              <a:rPr lang="nl-NL" sz="2400" dirty="0">
                <a:solidFill>
                  <a:schemeClr val="accent1"/>
                </a:solidFill>
              </a:rPr>
              <a:t>static</a:t>
            </a:r>
            <a:r>
              <a:rPr lang="nl-NL" sz="2400" dirty="0"/>
              <a:t> variables vs. unknown </a:t>
            </a:r>
            <a:r>
              <a:rPr lang="nl-NL" sz="2400" dirty="0">
                <a:solidFill>
                  <a:schemeClr val="accent1"/>
                </a:solidFill>
              </a:rPr>
              <a:t>dynamic</a:t>
            </a:r>
            <a:r>
              <a:rPr lang="nl-NL" sz="2400" dirty="0"/>
              <a:t> variables</a:t>
            </a:r>
          </a:p>
          <a:p>
            <a:pPr lvl="1"/>
            <a:r>
              <a:rPr lang="nl-NL" dirty="0"/>
              <a:t>Inputs are </a:t>
            </a:r>
            <a:r>
              <a:rPr lang="nl-NL" dirty="0">
                <a:solidFill>
                  <a:schemeClr val="accent1"/>
                </a:solidFill>
              </a:rPr>
              <a:t>variables</a:t>
            </a:r>
            <a:r>
              <a:rPr lang="nl-NL" dirty="0"/>
              <a:t> where the </a:t>
            </a:r>
            <a:r>
              <a:rPr lang="nl-NL" dirty="0">
                <a:solidFill>
                  <a:schemeClr val="accent2"/>
                </a:solidFill>
              </a:rPr>
              <a:t>value</a:t>
            </a:r>
            <a:r>
              <a:rPr lang="nl-NL" dirty="0"/>
              <a:t> is the target </a:t>
            </a:r>
            <a:r>
              <a:rPr lang="nl-NL" dirty="0">
                <a:solidFill>
                  <a:schemeClr val="accent3"/>
                </a:solidFill>
              </a:rPr>
              <a:t>variable name</a:t>
            </a:r>
          </a:p>
          <a:p>
            <a:pPr lvl="1"/>
            <a:r>
              <a:rPr lang="nl-NL" dirty="0"/>
              <a:t>“non-standard evaluation”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DF6D9-814D-0F79-E97C-1159CAA52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5D9E1-9368-764E-89DD-E0D26E689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Karel Kroeze - BDSi - Shiny workshop</a:t>
            </a:r>
            <a:endParaRPr lang="en-NL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3B49AB8-D9DE-FC5E-A4F1-EB276F9D32E1}"/>
              </a:ext>
            </a:extLst>
          </p:cNvPr>
          <p:cNvSpPr txBox="1">
            <a:spLocks/>
          </p:cNvSpPr>
          <p:nvPr/>
        </p:nvSpPr>
        <p:spPr>
          <a:xfrm>
            <a:off x="7053072" y="1825625"/>
            <a:ext cx="4703727" cy="4105156"/>
          </a:xfrm>
          <a:prstGeom prst="rect">
            <a:avLst/>
          </a:prstGeom>
          <a:solidFill>
            <a:schemeClr val="tx1">
              <a:lumMod val="85000"/>
              <a:lumOff val="15000"/>
              <a:alpha val="68000"/>
            </a:scheme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nl-N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FCE735-6488-A058-A530-1EC144C1D109}"/>
              </a:ext>
            </a:extLst>
          </p:cNvPr>
          <p:cNvSpPr txBox="1"/>
          <p:nvPr/>
        </p:nvSpPr>
        <p:spPr>
          <a:xfrm>
            <a:off x="7120128" y="1914144"/>
            <a:ext cx="4541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ggplot</a:t>
            </a:r>
            <a:r>
              <a:rPr lang="en-GB" sz="1600" dirty="0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</a:t>
            </a:r>
            <a:r>
              <a:rPr lang="en-GB" sz="1600" dirty="0" err="1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aes</a:t>
            </a:r>
            <a:r>
              <a:rPr lang="en-GB" sz="1600" dirty="0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(x = </a:t>
            </a:r>
            <a:r>
              <a:rPr lang="en-GB" sz="1600" b="1" dirty="0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age</a:t>
            </a:r>
            <a:r>
              <a:rPr lang="en-GB" sz="1600" dirty="0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, y = </a:t>
            </a:r>
            <a:r>
              <a:rPr lang="en-GB" sz="1600" dirty="0" err="1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bmi</a:t>
            </a:r>
            <a:r>
              <a:rPr lang="en-GB" sz="1600" dirty="0">
                <a:solidFill>
                  <a:schemeClr val="bg1"/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))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E261B3-E7D0-A99D-1703-5A8A89C3B90C}"/>
              </a:ext>
            </a:extLst>
          </p:cNvPr>
          <p:cNvSpPr txBox="1"/>
          <p:nvPr/>
        </p:nvSpPr>
        <p:spPr>
          <a:xfrm>
            <a:off x="7134175" y="2371995"/>
            <a:ext cx="454152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ggplot</a:t>
            </a:r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</a:t>
            </a:r>
            <a:r>
              <a:rPr lang="en-GB" sz="16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aes</a:t>
            </a:r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</a:t>
            </a:r>
          </a:p>
          <a:p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    x = </a:t>
            </a:r>
            <a:r>
              <a:rPr lang="en-GB" sz="16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input$predictor</a:t>
            </a:r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, </a:t>
            </a:r>
          </a:p>
          <a:p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    y = </a:t>
            </a:r>
            <a:r>
              <a:rPr lang="en-GB" sz="16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bmi</a:t>
            </a:r>
            <a:endParaRPr lang="en-GB" sz="1600" dirty="0">
              <a:solidFill>
                <a:schemeClr val="accent6">
                  <a:lumMod val="60000"/>
                  <a:lumOff val="40000"/>
                </a:schemeClr>
              </a:solidFill>
              <a:latin typeface="FiraCode Nerd Font Mono" panose="020B0809050000020004" pitchFamily="49" charset="0"/>
              <a:ea typeface="FiraCode Nerd Font Mono" panose="020B0809050000020004" pitchFamily="49" charset="0"/>
            </a:endParaRPr>
          </a:p>
          <a:p>
            <a:r>
              <a:rPr lang="en-GB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)) + …</a:t>
            </a:r>
          </a:p>
          <a:p>
            <a:endParaRPr lang="en-GB" sz="1600" dirty="0">
              <a:solidFill>
                <a:schemeClr val="accent6">
                  <a:lumMod val="60000"/>
                  <a:lumOff val="40000"/>
                </a:schemeClr>
              </a:solidFill>
              <a:latin typeface="FiraCode Nerd Font Mono" panose="020B0809050000020004" pitchFamily="49" charset="0"/>
              <a:ea typeface="FiraCode Nerd Font Mono" panose="020B0809050000020004" pitchFamily="49" charset="0"/>
            </a:endParaRPr>
          </a:p>
          <a:p>
            <a:r>
              <a:rPr lang="en-GB" sz="1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ggplot</a:t>
            </a:r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</a:t>
            </a:r>
            <a:r>
              <a:rPr lang="en-GB" sz="1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aes</a:t>
            </a:r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(</a:t>
            </a:r>
          </a:p>
          <a:p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    x = </a:t>
            </a:r>
            <a:r>
              <a:rPr lang="en-GB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.data[[</a:t>
            </a:r>
            <a:r>
              <a:rPr lang="en-GB" sz="16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input$predictor</a:t>
            </a:r>
            <a:r>
              <a:rPr lang="en-GB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]]</a:t>
            </a:r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, </a:t>
            </a:r>
          </a:p>
          <a:p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    y = </a:t>
            </a:r>
            <a:r>
              <a:rPr lang="en-GB" sz="1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bmi</a:t>
            </a:r>
            <a:endParaRPr lang="en-GB" sz="1600" dirty="0">
              <a:solidFill>
                <a:schemeClr val="accent4">
                  <a:lumMod val="60000"/>
                  <a:lumOff val="40000"/>
                </a:schemeClr>
              </a:solidFill>
              <a:latin typeface="FiraCode Nerd Font Mono" panose="020B0809050000020004" pitchFamily="49" charset="0"/>
              <a:ea typeface="FiraCode Nerd Font Mono" panose="020B0809050000020004" pitchFamily="49" charset="0"/>
            </a:endParaRPr>
          </a:p>
          <a:p>
            <a:r>
              <a:rPr lang="en-GB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Code Nerd Font Mono" panose="020B0809050000020004" pitchFamily="49" charset="0"/>
                <a:ea typeface="FiraCode Nerd Font Mono" panose="020B0809050000020004" pitchFamily="49" charset="0"/>
              </a:rPr>
              <a:t>)) + …</a:t>
            </a:r>
          </a:p>
        </p:txBody>
      </p:sp>
    </p:spTree>
    <p:extLst>
      <p:ext uri="{BB962C8B-B14F-4D97-AF65-F5344CB8AC3E}">
        <p14:creationId xmlns:p14="http://schemas.microsoft.com/office/powerpoint/2010/main" val="3504684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shiny?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351338"/>
          </a:xfrm>
        </p:spPr>
        <p:txBody>
          <a:bodyPr/>
          <a:lstStyle/>
          <a:p>
            <a:r>
              <a:rPr lang="en-GB" dirty="0"/>
              <a:t>An R package</a:t>
            </a:r>
          </a:p>
          <a:p>
            <a:r>
              <a:rPr lang="en-GB" dirty="0"/>
              <a:t>A framework</a:t>
            </a:r>
          </a:p>
          <a:p>
            <a:pPr lvl="1"/>
            <a:r>
              <a:rPr lang="en-GB" dirty="0"/>
              <a:t>Web server linked with R</a:t>
            </a:r>
          </a:p>
          <a:p>
            <a:pPr lvl="1"/>
            <a:r>
              <a:rPr lang="en-GB" dirty="0"/>
              <a:t>User interface</a:t>
            </a:r>
          </a:p>
          <a:p>
            <a:pPr lvl="1"/>
            <a:r>
              <a:rPr lang="en-GB" dirty="0"/>
              <a:t>Communication</a:t>
            </a:r>
          </a:p>
          <a:p>
            <a:pPr lvl="1"/>
            <a:r>
              <a:rPr lang="en-GB" dirty="0"/>
              <a:t>State management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6150428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E524-C514-45D7-BC6C-D11A108C5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Hello, world!</a:t>
            </a:r>
            <a:br>
              <a:rPr lang="en-GB" dirty="0"/>
            </a:br>
            <a:r>
              <a:rPr lang="en-GB" dirty="0"/>
              <a:t>Make it yours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55285-5F23-4DBC-8F2C-B5AF06D49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1" y="1825624"/>
            <a:ext cx="10515600" cy="4395881"/>
          </a:xfrm>
        </p:spPr>
        <p:txBody>
          <a:bodyPr/>
          <a:lstStyle/>
          <a:p>
            <a:r>
              <a:rPr lang="en-GB" dirty="0"/>
              <a:t>Keep it simple</a:t>
            </a:r>
          </a:p>
          <a:p>
            <a:pPr lvl="1"/>
            <a:r>
              <a:rPr lang="en-GB" sz="2000" dirty="0"/>
              <a:t>Stick to a basic use case – you can add complexity later</a:t>
            </a:r>
          </a:p>
          <a:p>
            <a:r>
              <a:rPr lang="en-GB" dirty="0"/>
              <a:t>Load any data you need</a:t>
            </a:r>
          </a:p>
          <a:p>
            <a:r>
              <a:rPr lang="en-GB" dirty="0"/>
              <a:t>UI</a:t>
            </a:r>
          </a:p>
          <a:p>
            <a:pPr lvl="1"/>
            <a:r>
              <a:rPr lang="en-GB" sz="2000" dirty="0"/>
              <a:t>Add/change inputs &amp; outputs</a:t>
            </a:r>
          </a:p>
          <a:p>
            <a:pPr lvl="1"/>
            <a:r>
              <a:rPr lang="en-GB" sz="2000" dirty="0"/>
              <a:t>Change layout, labels, texts</a:t>
            </a:r>
          </a:p>
          <a:p>
            <a:pPr lvl="1"/>
            <a:r>
              <a:rPr lang="en-GB" sz="2000" dirty="0"/>
              <a:t>You are now allowed to change the title</a:t>
            </a:r>
          </a:p>
          <a:p>
            <a:r>
              <a:rPr lang="en-GB" dirty="0"/>
              <a:t>Server</a:t>
            </a:r>
          </a:p>
          <a:p>
            <a:pPr lvl="1"/>
            <a:r>
              <a:rPr lang="en-GB" sz="2000" dirty="0">
                <a:latin typeface="FuraCode Nerd Font" panose="020B0509050000020004" pitchFamily="50" charset="0"/>
                <a:ea typeface="FuraCode Nerd Font" panose="020B0509050000020004" pitchFamily="50" charset="0"/>
              </a:rPr>
              <a:t>render[Text/Plot/Table]</a:t>
            </a:r>
          </a:p>
          <a:p>
            <a:pPr marL="457200" lvl="1" indent="0">
              <a:buNone/>
            </a:pPr>
            <a:endParaRPr lang="en-GB" dirty="0">
              <a:latin typeface="FuraCode Nerd Font" panose="020B0509050000020004" pitchFamily="50" charset="0"/>
              <a:ea typeface="FuraCode Nerd Font" panose="020B0509050000020004" pitchFamily="50" charset="0"/>
            </a:endParaRP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B5518-298D-4D8C-A9AF-F150612A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3/6/2022</a:t>
            </a:r>
            <a:endParaRPr lang="en-N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905B8-3F4C-448A-85D9-8ACD7BD8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Karel Kroeze - BDSi - Shiny workshop</a:t>
            </a:r>
            <a:endParaRPr lang="en-NL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71A3FC-D42C-4F36-AB75-CDAEF3341FAA}"/>
              </a:ext>
            </a:extLst>
          </p:cNvPr>
          <p:cNvSpPr txBox="1"/>
          <p:nvPr/>
        </p:nvSpPr>
        <p:spPr>
          <a:xfrm>
            <a:off x="6309062" y="1027906"/>
            <a:ext cx="5746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Cheat sheets are your </a:t>
            </a:r>
            <a:r>
              <a:rPr lang="en-GB" b="1" u="sng" dirty="0">
                <a:solidFill>
                  <a:schemeClr val="bg1"/>
                </a:solidFill>
                <a:latin typeface="Ink Free" panose="03080402000500000000" pitchFamily="66" charset="0"/>
              </a:rPr>
              <a:t>friend</a:t>
            </a:r>
            <a:b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</a:b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Help </a:t>
            </a:r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&gt;</a:t>
            </a: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 Cheat Sheets </a:t>
            </a:r>
            <a:r>
              <a:rPr lang="en-GB" b="1" dirty="0">
                <a:solidFill>
                  <a:schemeClr val="bg1"/>
                </a:solidFill>
                <a:latin typeface="Ink Free" panose="03080402000500000000" pitchFamily="66" charset="0"/>
              </a:rPr>
              <a:t>&gt;</a:t>
            </a:r>
            <a:r>
              <a:rPr lang="en-GB" b="1" dirty="0">
                <a:solidFill>
                  <a:schemeClr val="accent1"/>
                </a:solidFill>
                <a:latin typeface="Ink Free" panose="03080402000500000000" pitchFamily="66" charset="0"/>
              </a:rPr>
              <a:t> Web applications with Shiny</a:t>
            </a:r>
            <a:endParaRPr lang="nl-NL" b="1" dirty="0">
              <a:solidFill>
                <a:schemeClr val="accent1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126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An R package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351338"/>
          </a:xfrm>
        </p:spPr>
        <p:txBody>
          <a:bodyPr/>
          <a:lstStyle/>
          <a:p>
            <a:endParaRPr lang="en-GB" dirty="0"/>
          </a:p>
          <a:p>
            <a:pPr marL="0" indent="0">
              <a:buNone/>
            </a:pPr>
            <a:r>
              <a:rPr lang="en-GB" dirty="0"/>
              <a:t>Available on CRAN &amp; GitHub:</a:t>
            </a:r>
          </a:p>
          <a:p>
            <a:pPr lvl="1"/>
            <a:r>
              <a:rPr lang="en-GB" dirty="0">
                <a:hlinkClick r:id="rId2"/>
              </a:rPr>
              <a:t>https://cran.r-project.org/package=shiny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https://github.com/rstudio/shiny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Maintained by                    , of                     fame</a:t>
            </a:r>
          </a:p>
          <a:p>
            <a:pPr lvl="1"/>
            <a:r>
              <a:rPr lang="en-GB" dirty="0">
                <a:hlinkClick r:id="rId4"/>
              </a:rPr>
              <a:t>https://shiny.posit.co</a:t>
            </a:r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8DE11605-BB2E-43CA-BB54-E4B6480F7C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587" y="4020454"/>
            <a:ext cx="1868115" cy="656759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2BE3E36-2436-695D-5C0C-FB916D9F43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81803" y="4098009"/>
            <a:ext cx="1914679" cy="52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341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Shiny apps are hosted by a computer running R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9773C69-F791-4C9D-B91C-448428DCB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886" y="3105219"/>
            <a:ext cx="3784679" cy="199878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B62433B-6397-4389-99FC-B3CA56D69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905" y="3014619"/>
            <a:ext cx="3269973" cy="217998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652711FA-C3FB-4BBF-8A5A-0B2800E95D10}"/>
              </a:ext>
            </a:extLst>
          </p:cNvPr>
          <p:cNvSpPr/>
          <p:nvPr/>
        </p:nvSpPr>
        <p:spPr>
          <a:xfrm>
            <a:off x="5735764" y="3783931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B5746F9-2DB0-45CE-BF64-ABC17CB73551}"/>
              </a:ext>
            </a:extLst>
          </p:cNvPr>
          <p:cNvSpPr/>
          <p:nvPr/>
        </p:nvSpPr>
        <p:spPr>
          <a:xfrm rot="10800000">
            <a:off x="5532106" y="4051215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F48168-80CE-441D-AE4A-51DEBD7BCFE2}"/>
              </a:ext>
            </a:extLst>
          </p:cNvPr>
          <p:cNvSpPr txBox="1"/>
          <p:nvPr/>
        </p:nvSpPr>
        <p:spPr>
          <a:xfrm>
            <a:off x="7368602" y="5194601"/>
            <a:ext cx="44125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https://pix4free.org/assets/library/2021-01-12/originals/laptop_notepad_pen_cafe_coffee.jpg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167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Shiny apps are hosted by a computer running R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9773C69-F791-4C9D-B91C-448428DCB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886" y="3105219"/>
            <a:ext cx="3784679" cy="199878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B62433B-6397-4389-99FC-B3CA56D69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48905" y="3015300"/>
            <a:ext cx="2904825" cy="217861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652711FA-C3FB-4BBF-8A5A-0B2800E95D10}"/>
              </a:ext>
            </a:extLst>
          </p:cNvPr>
          <p:cNvSpPr/>
          <p:nvPr/>
        </p:nvSpPr>
        <p:spPr>
          <a:xfrm>
            <a:off x="5735764" y="3783931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B5746F9-2DB0-45CE-BF64-ABC17CB73551}"/>
              </a:ext>
            </a:extLst>
          </p:cNvPr>
          <p:cNvSpPr/>
          <p:nvPr/>
        </p:nvSpPr>
        <p:spPr>
          <a:xfrm rot="10800000">
            <a:off x="5532106" y="4051215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F48168-80CE-441D-AE4A-51DEBD7BCFE2}"/>
              </a:ext>
            </a:extLst>
          </p:cNvPr>
          <p:cNvSpPr txBox="1"/>
          <p:nvPr/>
        </p:nvSpPr>
        <p:spPr>
          <a:xfrm>
            <a:off x="7368602" y="5194601"/>
            <a:ext cx="44125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https://www.flickr.com/photos/rudolf_schuba/153225000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2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Shiny apps are hosted by a computer running R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9773C69-F791-4C9D-B91C-448428DCB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886" y="3105219"/>
            <a:ext cx="3784679" cy="199878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B62433B-6397-4389-99FC-B3CA56D69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48905" y="3015300"/>
            <a:ext cx="3269973" cy="217861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652711FA-C3FB-4BBF-8A5A-0B2800E95D10}"/>
              </a:ext>
            </a:extLst>
          </p:cNvPr>
          <p:cNvSpPr/>
          <p:nvPr/>
        </p:nvSpPr>
        <p:spPr>
          <a:xfrm>
            <a:off x="5735764" y="3783931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B5746F9-2DB0-45CE-BF64-ABC17CB73551}"/>
              </a:ext>
            </a:extLst>
          </p:cNvPr>
          <p:cNvSpPr/>
          <p:nvPr/>
        </p:nvSpPr>
        <p:spPr>
          <a:xfrm rot="10800000">
            <a:off x="5532106" y="4051215"/>
            <a:ext cx="1371600" cy="26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F48168-80CE-441D-AE4A-51DEBD7BCFE2}"/>
              </a:ext>
            </a:extLst>
          </p:cNvPr>
          <p:cNvSpPr txBox="1"/>
          <p:nvPr/>
        </p:nvSpPr>
        <p:spPr>
          <a:xfrm>
            <a:off x="7368602" y="5193919"/>
            <a:ext cx="44125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https://commons.wikimedia.org/wiki/File:Wikimedia_Foundation_Servers-8055_17.jpg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65F6E6-F0B1-479E-808F-CBC2F52C1B51}"/>
              </a:ext>
            </a:extLst>
          </p:cNvPr>
          <p:cNvSpPr txBox="1"/>
          <p:nvPr/>
        </p:nvSpPr>
        <p:spPr>
          <a:xfrm>
            <a:off x="5640390" y="4281570"/>
            <a:ext cx="44125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http://www.mojimade.com/cloud-caf-stickers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A3DF54F0-9609-4577-A9CD-7FB114D677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0034" y="3609474"/>
            <a:ext cx="1099583" cy="109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09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6912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E12095-5702-47EA-BE0C-4799201BA813}"/>
              </a:ext>
            </a:extLst>
          </p:cNvPr>
          <p:cNvGrpSpPr/>
          <p:nvPr/>
        </p:nvGrpSpPr>
        <p:grpSpPr>
          <a:xfrm>
            <a:off x="1405886" y="2028708"/>
            <a:ext cx="10375297" cy="2347896"/>
            <a:chOff x="1405886" y="3015300"/>
            <a:chExt cx="10375297" cy="234789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49773C69-F791-4C9D-B91C-448428DCB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5886" y="3105219"/>
              <a:ext cx="3784679" cy="199878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F5D6030-8956-4B72-9ADE-FC1AEA0D9A98}"/>
                </a:ext>
              </a:extLst>
            </p:cNvPr>
            <p:cNvGrpSpPr/>
            <p:nvPr/>
          </p:nvGrpSpPr>
          <p:grpSpPr>
            <a:xfrm>
              <a:off x="7368602" y="3015300"/>
              <a:ext cx="4412581" cy="2347896"/>
              <a:chOff x="7368602" y="3015300"/>
              <a:chExt cx="4412581" cy="2347896"/>
            </a:xfrm>
          </p:grpSpPr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9B62433B-6397-4389-99FC-B3CA56D697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7448905" y="3015300"/>
                <a:ext cx="3269973" cy="2178619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F48168-80CE-441D-AE4A-51DEBD7BCFE2}"/>
                  </a:ext>
                </a:extLst>
              </p:cNvPr>
              <p:cNvSpPr txBox="1"/>
              <p:nvPr/>
            </p:nvSpPr>
            <p:spPr>
              <a:xfrm>
                <a:off x="7368602" y="5193919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https://commons.wikimedia.org/wiki/File:Wikimedia_Foundation_Servers-8055_17.jpg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D0CA9DB-0FA4-4CBE-A505-EEEF65D24543}"/>
                </a:ext>
              </a:extLst>
            </p:cNvPr>
            <p:cNvGrpSpPr/>
            <p:nvPr/>
          </p:nvGrpSpPr>
          <p:grpSpPr>
            <a:xfrm>
              <a:off x="5532106" y="3609474"/>
              <a:ext cx="4520865" cy="1099583"/>
              <a:chOff x="5532106" y="3609474"/>
              <a:chExt cx="4520865" cy="1099583"/>
            </a:xfrm>
          </p:grpSpPr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652711FA-C3FB-4BBF-8A5A-0B2800E95D10}"/>
                  </a:ext>
                </a:extLst>
              </p:cNvPr>
              <p:cNvSpPr/>
              <p:nvPr/>
            </p:nvSpPr>
            <p:spPr>
              <a:xfrm>
                <a:off x="5735764" y="3783931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B5746F9-2DB0-45CE-BF64-ABC17CB73551}"/>
                  </a:ext>
                </a:extLst>
              </p:cNvPr>
              <p:cNvSpPr/>
              <p:nvPr/>
            </p:nvSpPr>
            <p:spPr>
              <a:xfrm rot="10800000">
                <a:off x="5532106" y="4051215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65F6E6-F0B1-479E-808F-CBC2F52C1B51}"/>
                  </a:ext>
                </a:extLst>
              </p:cNvPr>
              <p:cNvSpPr txBox="1"/>
              <p:nvPr/>
            </p:nvSpPr>
            <p:spPr>
              <a:xfrm>
                <a:off x="5640390" y="4281570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http://www.mojimade.com/cloud-caf-stickers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A3DF54F0-9609-4577-A9CD-7FB114D67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770034" y="3609474"/>
                <a:ext cx="1099583" cy="1099583"/>
              </a:xfrm>
              <a:prstGeom prst="rect">
                <a:avLst/>
              </a:prstGeom>
            </p:spPr>
          </p:pic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5D1008-716C-415E-AB6D-851BDCB680D3}"/>
              </a:ext>
            </a:extLst>
          </p:cNvPr>
          <p:cNvGrpSpPr/>
          <p:nvPr/>
        </p:nvGrpSpPr>
        <p:grpSpPr>
          <a:xfrm>
            <a:off x="2340029" y="4337400"/>
            <a:ext cx="1916392" cy="713557"/>
            <a:chOff x="1316912" y="4327700"/>
            <a:chExt cx="1916392" cy="713557"/>
          </a:xfrm>
        </p:grpSpPr>
        <p:pic>
          <p:nvPicPr>
            <p:cNvPr id="14" name="Picture 13" descr="A red and white logo&#10;&#10;Description automatically generated with low confidence">
              <a:extLst>
                <a:ext uri="{FF2B5EF4-FFF2-40B4-BE49-F238E27FC236}">
                  <a16:creationId xmlns:a16="http://schemas.microsoft.com/office/drawing/2014/main" id="{C547BE29-3E71-4EDA-824D-7678228CD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6912" y="4327700"/>
              <a:ext cx="713557" cy="713557"/>
            </a:xfrm>
            <a:prstGeom prst="rect">
              <a:avLst/>
            </a:prstGeom>
          </p:spPr>
        </p:pic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91CBE5CD-598C-48A8-9B81-D785EE4A8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6536" y="4431094"/>
              <a:ext cx="506768" cy="506768"/>
            </a:xfrm>
            <a:prstGeom prst="rect">
              <a:avLst/>
            </a:prstGeom>
          </p:spPr>
        </p:pic>
        <p:pic>
          <p:nvPicPr>
            <p:cNvPr id="22" name="Picture 21" descr="Icon&#10;&#10;Description automatically generated">
              <a:extLst>
                <a:ext uri="{FF2B5EF4-FFF2-40B4-BE49-F238E27FC236}">
                  <a16:creationId xmlns:a16="http://schemas.microsoft.com/office/drawing/2014/main" id="{CA646CEE-418D-4EF4-9534-5A1CC76BE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378" y="4327700"/>
              <a:ext cx="505770" cy="7135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7418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6912" y="1843913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E12095-5702-47EA-BE0C-4799201BA813}"/>
              </a:ext>
            </a:extLst>
          </p:cNvPr>
          <p:cNvGrpSpPr/>
          <p:nvPr/>
        </p:nvGrpSpPr>
        <p:grpSpPr>
          <a:xfrm>
            <a:off x="1405886" y="2028708"/>
            <a:ext cx="10375297" cy="2347896"/>
            <a:chOff x="1405886" y="3015300"/>
            <a:chExt cx="10375297" cy="234789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49773C69-F791-4C9D-B91C-448428DCB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5886" y="3105219"/>
              <a:ext cx="3784679" cy="199878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F5D6030-8956-4B72-9ADE-FC1AEA0D9A98}"/>
                </a:ext>
              </a:extLst>
            </p:cNvPr>
            <p:cNvGrpSpPr/>
            <p:nvPr/>
          </p:nvGrpSpPr>
          <p:grpSpPr>
            <a:xfrm>
              <a:off x="7368602" y="3015300"/>
              <a:ext cx="4412581" cy="2347896"/>
              <a:chOff x="7368602" y="3015300"/>
              <a:chExt cx="4412581" cy="2347896"/>
            </a:xfrm>
          </p:grpSpPr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9B62433B-6397-4389-99FC-B3CA56D697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7448905" y="3015300"/>
                <a:ext cx="3269973" cy="2178619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F48168-80CE-441D-AE4A-51DEBD7BCFE2}"/>
                  </a:ext>
                </a:extLst>
              </p:cNvPr>
              <p:cNvSpPr txBox="1"/>
              <p:nvPr/>
            </p:nvSpPr>
            <p:spPr>
              <a:xfrm>
                <a:off x="7368602" y="5193919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https://commons.wikimedia.org/wiki/File:Wikimedia_Foundation_Servers-8055_17.jpg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D0CA9DB-0FA4-4CBE-A505-EEEF65D24543}"/>
                </a:ext>
              </a:extLst>
            </p:cNvPr>
            <p:cNvGrpSpPr/>
            <p:nvPr/>
          </p:nvGrpSpPr>
          <p:grpSpPr>
            <a:xfrm>
              <a:off x="5532106" y="3609474"/>
              <a:ext cx="4520865" cy="1099583"/>
              <a:chOff x="5532106" y="3609474"/>
              <a:chExt cx="4520865" cy="1099583"/>
            </a:xfrm>
          </p:grpSpPr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652711FA-C3FB-4BBF-8A5A-0B2800E95D10}"/>
                  </a:ext>
                </a:extLst>
              </p:cNvPr>
              <p:cNvSpPr/>
              <p:nvPr/>
            </p:nvSpPr>
            <p:spPr>
              <a:xfrm>
                <a:off x="5735764" y="3783931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B5746F9-2DB0-45CE-BF64-ABC17CB73551}"/>
                  </a:ext>
                </a:extLst>
              </p:cNvPr>
              <p:cNvSpPr/>
              <p:nvPr/>
            </p:nvSpPr>
            <p:spPr>
              <a:xfrm rot="10800000">
                <a:off x="5532106" y="4051215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65F6E6-F0B1-479E-808F-CBC2F52C1B51}"/>
                  </a:ext>
                </a:extLst>
              </p:cNvPr>
              <p:cNvSpPr txBox="1"/>
              <p:nvPr/>
            </p:nvSpPr>
            <p:spPr>
              <a:xfrm>
                <a:off x="5640390" y="4281570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http://www.mojimade.com/cloud-caf-stickers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A3DF54F0-9609-4577-A9CD-7FB114D67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770034" y="3609474"/>
                <a:ext cx="1099583" cy="1099583"/>
              </a:xfrm>
              <a:prstGeom prst="rect">
                <a:avLst/>
              </a:prstGeom>
            </p:spPr>
          </p:pic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5D1008-716C-415E-AB6D-851BDCB680D3}"/>
              </a:ext>
            </a:extLst>
          </p:cNvPr>
          <p:cNvGrpSpPr/>
          <p:nvPr/>
        </p:nvGrpSpPr>
        <p:grpSpPr>
          <a:xfrm>
            <a:off x="2340029" y="4337400"/>
            <a:ext cx="1916392" cy="827458"/>
            <a:chOff x="1316912" y="4327700"/>
            <a:chExt cx="1916392" cy="827458"/>
          </a:xfrm>
        </p:grpSpPr>
        <p:pic>
          <p:nvPicPr>
            <p:cNvPr id="14" name="Picture 13" descr="A red and white logo&#10;&#10;Description automatically generated with low confidence">
              <a:extLst>
                <a:ext uri="{FF2B5EF4-FFF2-40B4-BE49-F238E27FC236}">
                  <a16:creationId xmlns:a16="http://schemas.microsoft.com/office/drawing/2014/main" id="{C547BE29-3E71-4EDA-824D-7678228CD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6912" y="4327700"/>
              <a:ext cx="713557" cy="713557"/>
            </a:xfrm>
            <a:prstGeom prst="rect">
              <a:avLst/>
            </a:prstGeom>
          </p:spPr>
        </p:pic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91CBE5CD-598C-48A8-9B81-D785EE4A8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6536" y="4431094"/>
              <a:ext cx="506768" cy="506768"/>
            </a:xfrm>
            <a:prstGeom prst="rect">
              <a:avLst/>
            </a:prstGeom>
          </p:spPr>
        </p:pic>
        <p:pic>
          <p:nvPicPr>
            <p:cNvPr id="22" name="Picture 21" descr="Icon&#10;&#10;Description automatically generated">
              <a:extLst>
                <a:ext uri="{FF2B5EF4-FFF2-40B4-BE49-F238E27FC236}">
                  <a16:creationId xmlns:a16="http://schemas.microsoft.com/office/drawing/2014/main" id="{CA646CEE-418D-4EF4-9534-5A1CC76BE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378" y="4327700"/>
              <a:ext cx="505770" cy="713557"/>
            </a:xfrm>
            <a:prstGeom prst="rect">
              <a:avLst/>
            </a:prstGeom>
          </p:spPr>
        </p:pic>
        <p:pic>
          <p:nvPicPr>
            <p:cNvPr id="16" name="Picture 15" descr="Logo, icon&#10;&#10;Description automatically generated with medium confidence">
              <a:extLst>
                <a:ext uri="{FF2B5EF4-FFF2-40B4-BE49-F238E27FC236}">
                  <a16:creationId xmlns:a16="http://schemas.microsoft.com/office/drawing/2014/main" id="{37704239-B747-4051-9208-3FD44C4EF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378" y="4874784"/>
              <a:ext cx="351841" cy="280373"/>
            </a:xfrm>
            <a:prstGeom prst="rect">
              <a:avLst/>
            </a:prstGeom>
          </p:spPr>
        </p:pic>
        <p:pic>
          <p:nvPicPr>
            <p:cNvPr id="18" name="Picture 17" descr="Icon&#10;&#10;Description automatically generated">
              <a:extLst>
                <a:ext uri="{FF2B5EF4-FFF2-40B4-BE49-F238E27FC236}">
                  <a16:creationId xmlns:a16="http://schemas.microsoft.com/office/drawing/2014/main" id="{83531854-2D58-4728-B304-61E078B89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6057" y="4874784"/>
              <a:ext cx="322587" cy="2803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7002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DF7019-D4EC-476A-82E9-651767FA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What is shiny?</a:t>
            </a:r>
            <a:br>
              <a:rPr lang="en-GB" dirty="0"/>
            </a:br>
            <a:r>
              <a:rPr lang="en-GB" dirty="0"/>
              <a:t>A FRAMEWORK</a:t>
            </a:r>
            <a:endParaRPr lang="en-N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76F0C-35AA-47F3-B84A-7B833AF80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6912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E12095-5702-47EA-BE0C-4799201BA813}"/>
              </a:ext>
            </a:extLst>
          </p:cNvPr>
          <p:cNvGrpSpPr/>
          <p:nvPr/>
        </p:nvGrpSpPr>
        <p:grpSpPr>
          <a:xfrm>
            <a:off x="1405886" y="2028708"/>
            <a:ext cx="10375297" cy="2347896"/>
            <a:chOff x="1405886" y="3015300"/>
            <a:chExt cx="10375297" cy="234789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49773C69-F791-4C9D-B91C-448428DCB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5886" y="3105219"/>
              <a:ext cx="3784679" cy="199878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F5D6030-8956-4B72-9ADE-FC1AEA0D9A98}"/>
                </a:ext>
              </a:extLst>
            </p:cNvPr>
            <p:cNvGrpSpPr/>
            <p:nvPr/>
          </p:nvGrpSpPr>
          <p:grpSpPr>
            <a:xfrm>
              <a:off x="7368602" y="3015300"/>
              <a:ext cx="4412581" cy="2347896"/>
              <a:chOff x="7368602" y="3015300"/>
              <a:chExt cx="4412581" cy="2347896"/>
            </a:xfrm>
          </p:grpSpPr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9B62433B-6397-4389-99FC-B3CA56D697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7448905" y="3015300"/>
                <a:ext cx="3269973" cy="2178619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F48168-80CE-441D-AE4A-51DEBD7BCFE2}"/>
                  </a:ext>
                </a:extLst>
              </p:cNvPr>
              <p:cNvSpPr txBox="1"/>
              <p:nvPr/>
            </p:nvSpPr>
            <p:spPr>
              <a:xfrm>
                <a:off x="7368602" y="5193919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https://commons.wikimedia.org/wiki/File:Wikimedia_Foundation_Servers-8055_17.jpg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D0CA9DB-0FA4-4CBE-A505-EEEF65D24543}"/>
                </a:ext>
              </a:extLst>
            </p:cNvPr>
            <p:cNvGrpSpPr/>
            <p:nvPr/>
          </p:nvGrpSpPr>
          <p:grpSpPr>
            <a:xfrm>
              <a:off x="5532106" y="3609474"/>
              <a:ext cx="4520865" cy="1099583"/>
              <a:chOff x="5532106" y="3609474"/>
              <a:chExt cx="4520865" cy="1099583"/>
            </a:xfrm>
          </p:grpSpPr>
          <p:sp>
            <p:nvSpPr>
              <p:cNvPr id="2" name="Arrow: Right 1">
                <a:extLst>
                  <a:ext uri="{FF2B5EF4-FFF2-40B4-BE49-F238E27FC236}">
                    <a16:creationId xmlns:a16="http://schemas.microsoft.com/office/drawing/2014/main" id="{652711FA-C3FB-4BBF-8A5A-0B2800E95D10}"/>
                  </a:ext>
                </a:extLst>
              </p:cNvPr>
              <p:cNvSpPr/>
              <p:nvPr/>
            </p:nvSpPr>
            <p:spPr>
              <a:xfrm>
                <a:off x="5735764" y="3783931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EB5746F9-2DB0-45CE-BF64-ABC17CB73551}"/>
                  </a:ext>
                </a:extLst>
              </p:cNvPr>
              <p:cNvSpPr/>
              <p:nvPr/>
            </p:nvSpPr>
            <p:spPr>
              <a:xfrm rot="10800000">
                <a:off x="5532106" y="4051215"/>
                <a:ext cx="1371600" cy="26469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65F6E6-F0B1-479E-808F-CBC2F52C1B51}"/>
                  </a:ext>
                </a:extLst>
              </p:cNvPr>
              <p:cNvSpPr txBox="1"/>
              <p:nvPr/>
            </p:nvSpPr>
            <p:spPr>
              <a:xfrm>
                <a:off x="5640390" y="4281570"/>
                <a:ext cx="4412581" cy="1692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nl-NL" sz="5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http://www.mojimade.com/cloud-caf-stickers</a:t>
                </a:r>
                <a:endParaRPr lang="en-NL" sz="5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pic>
            <p:nvPicPr>
              <p:cNvPr id="5" name="Graphic 4">
                <a:extLst>
                  <a:ext uri="{FF2B5EF4-FFF2-40B4-BE49-F238E27FC236}">
                    <a16:creationId xmlns:a16="http://schemas.microsoft.com/office/drawing/2014/main" id="{A3DF54F0-9609-4577-A9CD-7FB114D67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770034" y="3609474"/>
                <a:ext cx="1099583" cy="1099583"/>
              </a:xfrm>
              <a:prstGeom prst="rect">
                <a:avLst/>
              </a:prstGeom>
            </p:spPr>
          </p:pic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5D1008-716C-415E-AB6D-851BDCB680D3}"/>
              </a:ext>
            </a:extLst>
          </p:cNvPr>
          <p:cNvGrpSpPr/>
          <p:nvPr/>
        </p:nvGrpSpPr>
        <p:grpSpPr>
          <a:xfrm>
            <a:off x="2340029" y="4337400"/>
            <a:ext cx="1916392" cy="1024435"/>
            <a:chOff x="1316912" y="4327700"/>
            <a:chExt cx="1916392" cy="1024435"/>
          </a:xfrm>
        </p:grpSpPr>
        <p:pic>
          <p:nvPicPr>
            <p:cNvPr id="14" name="Picture 13" descr="A red and white logo&#10;&#10;Description automatically generated with low confidence">
              <a:extLst>
                <a:ext uri="{FF2B5EF4-FFF2-40B4-BE49-F238E27FC236}">
                  <a16:creationId xmlns:a16="http://schemas.microsoft.com/office/drawing/2014/main" id="{C547BE29-3E71-4EDA-824D-7678228CD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6912" y="4327700"/>
              <a:ext cx="713557" cy="713557"/>
            </a:xfrm>
            <a:prstGeom prst="rect">
              <a:avLst/>
            </a:prstGeom>
          </p:spPr>
        </p:pic>
        <p:pic>
          <p:nvPicPr>
            <p:cNvPr id="16" name="Picture 15" descr="Logo, icon&#10;&#10;Description automatically generated with medium confidence">
              <a:extLst>
                <a:ext uri="{FF2B5EF4-FFF2-40B4-BE49-F238E27FC236}">
                  <a16:creationId xmlns:a16="http://schemas.microsoft.com/office/drawing/2014/main" id="{37704239-B747-4051-9208-3FD44C4EF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909" y="5115134"/>
              <a:ext cx="272685" cy="217296"/>
            </a:xfrm>
            <a:prstGeom prst="rect">
              <a:avLst/>
            </a:prstGeom>
          </p:spPr>
        </p:pic>
        <p:pic>
          <p:nvPicPr>
            <p:cNvPr id="18" name="Picture 17" descr="Icon&#10;&#10;Description automatically generated">
              <a:extLst>
                <a:ext uri="{FF2B5EF4-FFF2-40B4-BE49-F238E27FC236}">
                  <a16:creationId xmlns:a16="http://schemas.microsoft.com/office/drawing/2014/main" id="{83531854-2D58-4728-B304-61E078B89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6536" y="5115133"/>
              <a:ext cx="272685" cy="237002"/>
            </a:xfrm>
            <a:prstGeom prst="rect">
              <a:avLst/>
            </a:prstGeom>
          </p:spPr>
        </p:pic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91CBE5CD-598C-48A8-9B81-D785EE4A8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6536" y="4431094"/>
              <a:ext cx="506768" cy="506768"/>
            </a:xfrm>
            <a:prstGeom prst="rect">
              <a:avLst/>
            </a:prstGeom>
          </p:spPr>
        </p:pic>
        <p:pic>
          <p:nvPicPr>
            <p:cNvPr id="22" name="Picture 21" descr="Icon&#10;&#10;Description automatically generated">
              <a:extLst>
                <a:ext uri="{FF2B5EF4-FFF2-40B4-BE49-F238E27FC236}">
                  <a16:creationId xmlns:a16="http://schemas.microsoft.com/office/drawing/2014/main" id="{CA646CEE-418D-4EF4-9534-5A1CC76BE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378" y="4327700"/>
              <a:ext cx="505770" cy="713557"/>
            </a:xfrm>
            <a:prstGeom prst="rect">
              <a:avLst/>
            </a:prstGeom>
          </p:spPr>
        </p:pic>
      </p:grpSp>
      <p:pic>
        <p:nvPicPr>
          <p:cNvPr id="12" name="Picture 11" descr="A picture containing text, sign, businesscard&#10;&#10;Description automatically generated">
            <a:extLst>
              <a:ext uri="{FF2B5EF4-FFF2-40B4-BE49-F238E27FC236}">
                <a16:creationId xmlns:a16="http://schemas.microsoft.com/office/drawing/2014/main" id="{B32043CA-E550-405B-8A4C-44ECD58AA06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03591">
            <a:off x="2633423" y="3926692"/>
            <a:ext cx="1480613" cy="177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24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Twente - BDSi">
      <a:dk1>
        <a:srgbClr val="000000"/>
      </a:dk1>
      <a:lt1>
        <a:sysClr val="window" lastClr="FFFFFF"/>
      </a:lt1>
      <a:dk2>
        <a:srgbClr val="262626"/>
      </a:dk2>
      <a:lt2>
        <a:srgbClr val="F2F2F2"/>
      </a:lt2>
      <a:accent1>
        <a:srgbClr val="009CC3"/>
      </a:accent1>
      <a:accent2>
        <a:srgbClr val="ED007E"/>
      </a:accent2>
      <a:accent3>
        <a:srgbClr val="F1791A"/>
      </a:accent3>
      <a:accent4>
        <a:srgbClr val="00A73D"/>
      </a:accent4>
      <a:accent5>
        <a:srgbClr val="FFE50D"/>
      </a:accent5>
      <a:accent6>
        <a:srgbClr val="E9002F"/>
      </a:accent6>
      <a:hlink>
        <a:srgbClr val="009CC3"/>
      </a:hlink>
      <a:folHlink>
        <a:srgbClr val="009CC3"/>
      </a:folHlink>
    </a:clrScheme>
    <a:fontScheme name="Custom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8" id="{31BFB0C6-1083-4055-8AC2-7CE7B1651D6E}" vid="{8E8DF6A2-B654-4E15-A0A9-15D7F2A47FF4}"/>
    </a:ext>
  </a:extLst>
</a:theme>
</file>

<file path=ppt/theme/theme2.xml><?xml version="1.0" encoding="utf-8"?>
<a:theme xmlns:a="http://schemas.openxmlformats.org/drawingml/2006/main" name="1_Office Theme">
  <a:themeElements>
    <a:clrScheme name="UTwente - BDSi">
      <a:dk1>
        <a:srgbClr val="000000"/>
      </a:dk1>
      <a:lt1>
        <a:sysClr val="window" lastClr="FFFFFF"/>
      </a:lt1>
      <a:dk2>
        <a:srgbClr val="262626"/>
      </a:dk2>
      <a:lt2>
        <a:srgbClr val="F2F2F2"/>
      </a:lt2>
      <a:accent1>
        <a:srgbClr val="009CC3"/>
      </a:accent1>
      <a:accent2>
        <a:srgbClr val="ED007E"/>
      </a:accent2>
      <a:accent3>
        <a:srgbClr val="F1791A"/>
      </a:accent3>
      <a:accent4>
        <a:srgbClr val="00A73D"/>
      </a:accent4>
      <a:accent5>
        <a:srgbClr val="FFE50D"/>
      </a:accent5>
      <a:accent6>
        <a:srgbClr val="E9002F"/>
      </a:accent6>
      <a:hlink>
        <a:srgbClr val="009CC3"/>
      </a:hlink>
      <a:folHlink>
        <a:srgbClr val="009CC3"/>
      </a:folHlink>
    </a:clrScheme>
    <a:fontScheme name="Custom 1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8" id="{31BFB0C6-1083-4055-8AC2-7CE7B1651D6E}" vid="{8E8DF6A2-B654-4E15-A0A9-15D7F2A47FF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CAEDC347B3154C9924F629E21BEB80" ma:contentTypeVersion="10" ma:contentTypeDescription="Create a new document." ma:contentTypeScope="" ma:versionID="9747ca1e1dad1116bfb6c4900c6f1e50">
  <xsd:schema xmlns:xsd="http://www.w3.org/2001/XMLSchema" xmlns:xs="http://www.w3.org/2001/XMLSchema" xmlns:p="http://schemas.microsoft.com/office/2006/metadata/properties" xmlns:ns2="2624be63-ebf9-4739-94ef-32159122bcb8" xmlns:ns3="b06909d7-6895-4fb7-bf6a-f9b4b7585c62" targetNamespace="http://schemas.microsoft.com/office/2006/metadata/properties" ma:root="true" ma:fieldsID="a476e8526bb1765c594a6798734553de" ns2:_="" ns3:_="">
    <xsd:import namespace="2624be63-ebf9-4739-94ef-32159122bcb8"/>
    <xsd:import namespace="b06909d7-6895-4fb7-bf6a-f9b4b7585c6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24be63-ebf9-4739-94ef-32159122bcb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6909d7-6895-4fb7-bf6a-f9b4b7585c62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7433C36-043F-46C5-A8F7-2BAFAB8690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24be63-ebf9-4739-94ef-32159122bcb8"/>
    <ds:schemaRef ds:uri="b06909d7-6895-4fb7-bf6a-f9b4b7585c6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8B165A8-AC64-4E2D-94ED-9DAA48721EF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B6845E-C4E0-4387-B9A2-29465BA01C1A}">
  <ds:schemaRefs>
    <ds:schemaRef ds:uri="http://purl.org/dc/terms/"/>
    <ds:schemaRef ds:uri="http://www.w3.org/XML/1998/namespace"/>
    <ds:schemaRef ds:uri="http://purl.org/dc/dcmitype/"/>
    <ds:schemaRef ds:uri="http://schemas.microsoft.com/office/infopath/2007/PartnerControls"/>
    <ds:schemaRef ds:uri="http://schemas.microsoft.com/office/2006/metadata/properties"/>
    <ds:schemaRef ds:uri="2624be63-ebf9-4739-94ef-32159122bcb8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b06909d7-6895-4fb7-bf6a-f9b4b7585c6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1332</TotalTime>
  <Words>895</Words>
  <Application>Microsoft Office PowerPoint</Application>
  <PresentationFormat>Widescreen</PresentationFormat>
  <Paragraphs>159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Arial Narrow</vt:lpstr>
      <vt:lpstr>Calibri</vt:lpstr>
      <vt:lpstr>FiraCode Nerd Font Mono</vt:lpstr>
      <vt:lpstr>FuraCode Nerd Font</vt:lpstr>
      <vt:lpstr>FuraCode Nerd Font Mono</vt:lpstr>
      <vt:lpstr>Ink Free</vt:lpstr>
      <vt:lpstr>Office Theme</vt:lpstr>
      <vt:lpstr>1_Office Theme</vt:lpstr>
      <vt:lpstr>Interactive Visualizations</vt:lpstr>
      <vt:lpstr>What is shiny?</vt:lpstr>
      <vt:lpstr>What is shiny? An R package</vt:lpstr>
      <vt:lpstr>What is shiny? A FRAMEWORK</vt:lpstr>
      <vt:lpstr>What is shiny? A FRAMEWORK</vt:lpstr>
      <vt:lpstr>What is shiny? A FRAMEWORK</vt:lpstr>
      <vt:lpstr>What is shiny? A FRAMEWORK</vt:lpstr>
      <vt:lpstr>What is shiny? A FRAMEWORK</vt:lpstr>
      <vt:lpstr>What is shiny? A FRAMEWORK</vt:lpstr>
      <vt:lpstr>What is shiny? A FRAMEWORK</vt:lpstr>
      <vt:lpstr>What is shiny? A FRAMEWORK</vt:lpstr>
      <vt:lpstr>What is Shiny? User Interface &amp; server</vt:lpstr>
      <vt:lpstr>Hello, world!</vt:lpstr>
      <vt:lpstr>Hello, world! Your first shiny app</vt:lpstr>
      <vt:lpstr>Hello, world! Your first shiny app</vt:lpstr>
      <vt:lpstr>Hello, world! Your first shiny app</vt:lpstr>
      <vt:lpstr>apps are not scripts REACTIVITY</vt:lpstr>
      <vt:lpstr>Apps are not scripts REACTIVITY</vt:lpstr>
      <vt:lpstr>apps are not scripts meta-PROGRAMMING</vt:lpstr>
      <vt:lpstr>Hello, world! Make it yours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Kroeze, K.A. (BMS)</dc:creator>
  <cp:lastModifiedBy>Kroeze, Karel (UT-BMS)</cp:lastModifiedBy>
  <cp:revision>11</cp:revision>
  <dcterms:created xsi:type="dcterms:W3CDTF">2021-09-17T15:18:40Z</dcterms:created>
  <dcterms:modified xsi:type="dcterms:W3CDTF">2024-07-16T11:09:25Z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0x010100C6CAEDC347B3154C9924F629E21BEB80</vt:lpwstr>
  </property>
</Properties>
</file>

<file path=docProps/thumbnail.jpeg>
</file>